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60" autoAdjust="0"/>
    <p:restoredTop sz="94660"/>
  </p:normalViewPr>
  <p:slideViewPr>
    <p:cSldViewPr>
      <p:cViewPr varScale="1">
        <p:scale>
          <a:sx n="79" d="100"/>
          <a:sy n="79" d="100"/>
        </p:scale>
        <p:origin x="108" y="58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A23EF3-C804-4AA0-A6D4-4677972534F7}" type="datetimeFigureOut">
              <a:rPr lang="en-US" smtClean="0"/>
              <a:t>2/24/2019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AA11D2C-27F5-407A-908B-297DD7F54404}" type="slidenum">
              <a:rPr lang="en-US" smtClean="0"/>
              <a:t>‹#›</a:t>
            </a:fld>
            <a:endParaRPr lang="en-US"/>
          </a:p>
        </p:txBody>
      </p:sp>
    </p:spTree>
    <p:extLst>
      <p:ext uri="{BB962C8B-B14F-4D97-AF65-F5344CB8AC3E}">
        <p14:creationId xmlns:p14="http://schemas.microsoft.com/office/powerpoint/2010/main" val="8456865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a:t>
            </a:r>
            <a:r>
              <a:rPr lang="en-US" baseline="0" dirty="0"/>
              <a:t> are numerous psychotic disorder including which include schizophrenia, schizoaffective disorder, </a:t>
            </a:r>
            <a:r>
              <a:rPr lang="en-US" baseline="0" dirty="0" err="1"/>
              <a:t>schizophreniform</a:t>
            </a:r>
            <a:r>
              <a:rPr lang="en-US" baseline="0" dirty="0"/>
              <a:t> disorder and </a:t>
            </a:r>
            <a:r>
              <a:rPr lang="en-US" baseline="0" dirty="0" err="1"/>
              <a:t>paraphrenia</a:t>
            </a:r>
            <a:r>
              <a:rPr lang="en-US" baseline="0" dirty="0"/>
              <a:t>.   All these are severe mental illnesses which affect the brain of an individual hindering their ability to think, feel or act normal.  </a:t>
            </a:r>
          </a:p>
          <a:p>
            <a:r>
              <a:rPr lang="en-US" baseline="0" dirty="0"/>
              <a:t>With severe symptoms  people suffering from these disorders have trouble remaining in touch with realism</a:t>
            </a:r>
          </a:p>
          <a:p>
            <a:r>
              <a:rPr lang="en-US" baseline="0" dirty="0"/>
              <a:t>However, all these mental illnesses can be treated or are managed with drugs.  </a:t>
            </a:r>
            <a:endParaRPr lang="en-US" dirty="0"/>
          </a:p>
        </p:txBody>
      </p:sp>
      <p:sp>
        <p:nvSpPr>
          <p:cNvPr id="4" name="Slide Number Placeholder 3"/>
          <p:cNvSpPr>
            <a:spLocks noGrp="1"/>
          </p:cNvSpPr>
          <p:nvPr>
            <p:ph type="sldNum" sz="quarter" idx="10"/>
          </p:nvPr>
        </p:nvSpPr>
        <p:spPr/>
        <p:txBody>
          <a:bodyPr/>
          <a:lstStyle/>
          <a:p>
            <a:fld id="{1AA11D2C-27F5-407A-908B-297DD7F54404}" type="slidenum">
              <a:rPr lang="en-US" smtClean="0"/>
              <a:t>2</a:t>
            </a:fld>
            <a:endParaRPr lang="en-US"/>
          </a:p>
        </p:txBody>
      </p:sp>
    </p:spTree>
    <p:extLst>
      <p:ext uri="{BB962C8B-B14F-4D97-AF65-F5344CB8AC3E}">
        <p14:creationId xmlns:p14="http://schemas.microsoft.com/office/powerpoint/2010/main" val="6767998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Paranoid schizophrenia starts in early adulthood or late adolescence.  There are different cause so paranoid</a:t>
            </a:r>
            <a:r>
              <a:rPr lang="en-US" baseline="0" dirty="0"/>
              <a:t> schizophrenia.  This type of mental disorder  tends to run in families. One is at a higher risk of getting the  disorder coming from a family with the history of schizophrenia.  On the other hand,  scientists believe that the disease is brought about by imbalance in the brain chemicals.  On the other hand, schizophrenia may be caused by factors that such as viral infections or immune  problems particularly early in life.</a:t>
            </a:r>
          </a:p>
          <a:p>
            <a:r>
              <a:rPr lang="en-US" baseline="0" dirty="0"/>
              <a:t>the symptoms of schizophrenia include hallucinations  which involves hearing or seeing  things are not real.   </a:t>
            </a:r>
          </a:p>
          <a:p>
            <a:r>
              <a:rPr lang="en-US" baseline="0" dirty="0"/>
              <a:t>Further, an individual is delusional as they believe in things that are not real.  Disorganized thinking leads to disorganized speech. It is virtually impossible for these people to communicate effectively since their thinking is based on false beliefs. </a:t>
            </a:r>
          </a:p>
          <a:p>
            <a:endParaRPr lang="en-US" dirty="0"/>
          </a:p>
          <a:p>
            <a:endParaRPr lang="en-US" dirty="0"/>
          </a:p>
        </p:txBody>
      </p:sp>
      <p:sp>
        <p:nvSpPr>
          <p:cNvPr id="4" name="Slide Number Placeholder 3"/>
          <p:cNvSpPr>
            <a:spLocks noGrp="1"/>
          </p:cNvSpPr>
          <p:nvPr>
            <p:ph type="sldNum" sz="quarter" idx="10"/>
          </p:nvPr>
        </p:nvSpPr>
        <p:spPr/>
        <p:txBody>
          <a:bodyPr/>
          <a:lstStyle/>
          <a:p>
            <a:fld id="{1AA11D2C-27F5-407A-908B-297DD7F54404}" type="slidenum">
              <a:rPr lang="en-US" smtClean="0"/>
              <a:t>3</a:t>
            </a:fld>
            <a:endParaRPr lang="en-US"/>
          </a:p>
        </p:txBody>
      </p:sp>
    </p:spTree>
    <p:extLst>
      <p:ext uri="{BB962C8B-B14F-4D97-AF65-F5344CB8AC3E}">
        <p14:creationId xmlns:p14="http://schemas.microsoft.com/office/powerpoint/2010/main" val="20346223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a:t>
            </a:r>
            <a:r>
              <a:rPr lang="en-US" baseline="0" dirty="0"/>
              <a:t> precise causes of PPD are unknown.  Factors such as environmental factors and genes are thought to trigger this disorder ("Personality disorders - Diagnosis and treatment - Mayo Clinic", 2019). Moreover, scientists also believe that early childhood experiences such as emotional and physical abuse may lead to development of PPD.</a:t>
            </a:r>
          </a:p>
          <a:p>
            <a:r>
              <a:rPr lang="en-US" baseline="0" dirty="0"/>
              <a:t>People with PPD  constantly demean threaten or harm themselves. These people have unrelenting mistrust issues and often are suspicious of others even when they have no reason to be suspicious. </a:t>
            </a:r>
          </a:p>
          <a:p>
            <a:r>
              <a:rPr lang="en-US" baseline="0" dirty="0"/>
              <a:t>They also tend to take criticism negatively. </a:t>
            </a:r>
          </a:p>
        </p:txBody>
      </p:sp>
      <p:sp>
        <p:nvSpPr>
          <p:cNvPr id="4" name="Slide Number Placeholder 3"/>
          <p:cNvSpPr>
            <a:spLocks noGrp="1"/>
          </p:cNvSpPr>
          <p:nvPr>
            <p:ph type="sldNum" sz="quarter" idx="10"/>
          </p:nvPr>
        </p:nvSpPr>
        <p:spPr/>
        <p:txBody>
          <a:bodyPr/>
          <a:lstStyle/>
          <a:p>
            <a:fld id="{1AA11D2C-27F5-407A-908B-297DD7F54404}" type="slidenum">
              <a:rPr lang="en-US" smtClean="0"/>
              <a:t>4</a:t>
            </a:fld>
            <a:endParaRPr lang="en-US"/>
          </a:p>
        </p:txBody>
      </p:sp>
    </p:spTree>
    <p:extLst>
      <p:ext uri="{BB962C8B-B14F-4D97-AF65-F5344CB8AC3E}">
        <p14:creationId xmlns:p14="http://schemas.microsoft.com/office/powerpoint/2010/main" val="12369496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Just like people with</a:t>
            </a:r>
            <a:r>
              <a:rPr lang="en-US" baseline="0" dirty="0"/>
              <a:t> schizophrenia and personality disorder people with </a:t>
            </a:r>
            <a:r>
              <a:rPr lang="en-US" baseline="0" dirty="0" err="1"/>
              <a:t>paraphrenia</a:t>
            </a:r>
            <a:r>
              <a:rPr lang="en-US" baseline="0" dirty="0"/>
              <a:t> are delusional.   They have false ideas and believes that affect their relation with reality. Moreover, these believes affect their feelings and actions. This disorder  lead to </a:t>
            </a:r>
            <a:r>
              <a:rPr lang="en-US" baseline="0" dirty="0" err="1"/>
              <a:t>deteriaotion</a:t>
            </a:r>
            <a:r>
              <a:rPr lang="en-US" baseline="0" dirty="0"/>
              <a:t> of one’s personality or </a:t>
            </a:r>
            <a:r>
              <a:rPr lang="en-US" baseline="0" dirty="0" err="1"/>
              <a:t>intelect</a:t>
            </a:r>
            <a:r>
              <a:rPr lang="en-US" baseline="0" dirty="0"/>
              <a:t>. </a:t>
            </a:r>
            <a:endParaRPr lang="en-US" dirty="0"/>
          </a:p>
        </p:txBody>
      </p:sp>
      <p:sp>
        <p:nvSpPr>
          <p:cNvPr id="4" name="Slide Number Placeholder 3"/>
          <p:cNvSpPr>
            <a:spLocks noGrp="1"/>
          </p:cNvSpPr>
          <p:nvPr>
            <p:ph type="sldNum" sz="quarter" idx="10"/>
          </p:nvPr>
        </p:nvSpPr>
        <p:spPr/>
        <p:txBody>
          <a:bodyPr/>
          <a:lstStyle/>
          <a:p>
            <a:fld id="{1AA11D2C-27F5-407A-908B-297DD7F54404}" type="slidenum">
              <a:rPr lang="en-US" smtClean="0"/>
              <a:t>5</a:t>
            </a:fld>
            <a:endParaRPr lang="en-US"/>
          </a:p>
        </p:txBody>
      </p:sp>
    </p:spTree>
    <p:extLst>
      <p:ext uri="{BB962C8B-B14F-4D97-AF65-F5344CB8AC3E}">
        <p14:creationId xmlns:p14="http://schemas.microsoft.com/office/powerpoint/2010/main" val="19969569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earlier stated</a:t>
            </a:r>
            <a:r>
              <a:rPr lang="en-US" baseline="0" dirty="0"/>
              <a:t> the conditions have many similarities that sometimes may make it quite difficult to distinguish. However, they are still different in that people with schizophrenia experience prolonged as well as frequent episodes of hallucinations and delusions compared to people suffering from personality disorders and other psychotic disorders such as </a:t>
            </a:r>
            <a:r>
              <a:rPr lang="en-US" baseline="0" dirty="0" err="1"/>
              <a:t>paraphrenia</a:t>
            </a:r>
            <a:r>
              <a:rPr lang="en-US" baseline="0" dirty="0"/>
              <a:t>. Moreover, it is also easy to make people with personality disorder and </a:t>
            </a:r>
            <a:r>
              <a:rPr lang="en-US" baseline="0" dirty="0" err="1"/>
              <a:t>paraphrenia</a:t>
            </a:r>
            <a:r>
              <a:rPr lang="en-US" baseline="0" dirty="0"/>
              <a:t> understand the difference between reality and delusions. </a:t>
            </a:r>
            <a:endParaRPr lang="en-US" dirty="0"/>
          </a:p>
        </p:txBody>
      </p:sp>
      <p:sp>
        <p:nvSpPr>
          <p:cNvPr id="4" name="Slide Number Placeholder 3"/>
          <p:cNvSpPr>
            <a:spLocks noGrp="1"/>
          </p:cNvSpPr>
          <p:nvPr>
            <p:ph type="sldNum" sz="quarter" idx="10"/>
          </p:nvPr>
        </p:nvSpPr>
        <p:spPr/>
        <p:txBody>
          <a:bodyPr/>
          <a:lstStyle/>
          <a:p>
            <a:fld id="{1AA11D2C-27F5-407A-908B-297DD7F54404}" type="slidenum">
              <a:rPr lang="en-US" smtClean="0"/>
              <a:t>6</a:t>
            </a:fld>
            <a:endParaRPr lang="en-US"/>
          </a:p>
        </p:txBody>
      </p:sp>
    </p:spTree>
    <p:extLst>
      <p:ext uri="{BB962C8B-B14F-4D97-AF65-F5344CB8AC3E}">
        <p14:creationId xmlns:p14="http://schemas.microsoft.com/office/powerpoint/2010/main" val="31466430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a proper</a:t>
            </a:r>
            <a:r>
              <a:rPr lang="en-US" baseline="0" dirty="0"/>
              <a:t> diagnostic one of the symptoms must have continued for a period of 6 months.  The experts also have to consider the  mood of the individual in order to make the right diagnosis.  Further,  the impairment of one primary areas of functionality  over a significant duration of time is used in making the right diagnosis. </a:t>
            </a: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br>
              <a:rPr lang="en-US" baseline="0" dirty="0"/>
            </a:br>
            <a:endParaRPr lang="en-US" baseline="0" dirty="0"/>
          </a:p>
        </p:txBody>
      </p:sp>
      <p:sp>
        <p:nvSpPr>
          <p:cNvPr id="4" name="Slide Number Placeholder 3"/>
          <p:cNvSpPr>
            <a:spLocks noGrp="1"/>
          </p:cNvSpPr>
          <p:nvPr>
            <p:ph type="sldNum" sz="quarter" idx="10"/>
          </p:nvPr>
        </p:nvSpPr>
        <p:spPr/>
        <p:txBody>
          <a:bodyPr/>
          <a:lstStyle/>
          <a:p>
            <a:fld id="{1AA11D2C-27F5-407A-908B-297DD7F54404}" type="slidenum">
              <a:rPr lang="en-US" smtClean="0"/>
              <a:t>7</a:t>
            </a:fld>
            <a:endParaRPr lang="en-US"/>
          </a:p>
        </p:txBody>
      </p:sp>
    </p:spTree>
    <p:extLst>
      <p:ext uri="{BB962C8B-B14F-4D97-AF65-F5344CB8AC3E}">
        <p14:creationId xmlns:p14="http://schemas.microsoft.com/office/powerpoint/2010/main" val="23270725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From the above information is its clear that a majority of people diagnosed with substance abuse disorders have similar symptoms to their counterparts diagnosed with psychotic disorders.  However, substance abuse has adverse physical  effects on the patient compared to psychotic disorders and schizophrenia.  Substance abuse may cause one to sweat and have chills. </a:t>
            </a:r>
          </a:p>
          <a:p>
            <a:endParaRPr lang="en-US" dirty="0"/>
          </a:p>
        </p:txBody>
      </p:sp>
      <p:sp>
        <p:nvSpPr>
          <p:cNvPr id="4" name="Slide Number Placeholder 3"/>
          <p:cNvSpPr>
            <a:spLocks noGrp="1"/>
          </p:cNvSpPr>
          <p:nvPr>
            <p:ph type="sldNum" sz="quarter" idx="5"/>
          </p:nvPr>
        </p:nvSpPr>
        <p:spPr/>
        <p:txBody>
          <a:bodyPr/>
          <a:lstStyle/>
          <a:p>
            <a:fld id="{1AA11D2C-27F5-407A-908B-297DD7F54404}" type="slidenum">
              <a:rPr lang="en-US" smtClean="0"/>
              <a:t>8</a:t>
            </a:fld>
            <a:endParaRPr lang="en-US"/>
          </a:p>
        </p:txBody>
      </p:sp>
    </p:spTree>
    <p:extLst>
      <p:ext uri="{BB962C8B-B14F-4D97-AF65-F5344CB8AC3E}">
        <p14:creationId xmlns:p14="http://schemas.microsoft.com/office/powerpoint/2010/main" val="3233732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DSM-5  is used to recognize the substance –related disorders of ten separate drugs such as cannabis and alcohol. the worthwhile feeling that individuals experience after taking drugs may be so intense that  they mostly disregard other regular undertakings in favor of taking the drug.</a:t>
            </a:r>
          </a:p>
        </p:txBody>
      </p:sp>
      <p:sp>
        <p:nvSpPr>
          <p:cNvPr id="4" name="Slide Number Placeholder 3"/>
          <p:cNvSpPr>
            <a:spLocks noGrp="1"/>
          </p:cNvSpPr>
          <p:nvPr>
            <p:ph type="sldNum" sz="quarter" idx="5"/>
          </p:nvPr>
        </p:nvSpPr>
        <p:spPr/>
        <p:txBody>
          <a:bodyPr/>
          <a:lstStyle/>
          <a:p>
            <a:fld id="{1AA11D2C-27F5-407A-908B-297DD7F54404}" type="slidenum">
              <a:rPr lang="en-US" smtClean="0"/>
              <a:t>9</a:t>
            </a:fld>
            <a:endParaRPr lang="en-US"/>
          </a:p>
        </p:txBody>
      </p:sp>
    </p:spTree>
    <p:extLst>
      <p:ext uri="{BB962C8B-B14F-4D97-AF65-F5344CB8AC3E}">
        <p14:creationId xmlns:p14="http://schemas.microsoft.com/office/powerpoint/2010/main" val="19249470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AA11D2C-27F5-407A-908B-297DD7F54404}" type="slidenum">
              <a:rPr lang="en-US" smtClean="0"/>
              <a:t>10</a:t>
            </a:fld>
            <a:endParaRPr lang="en-US"/>
          </a:p>
        </p:txBody>
      </p:sp>
    </p:spTree>
    <p:extLst>
      <p:ext uri="{BB962C8B-B14F-4D97-AF65-F5344CB8AC3E}">
        <p14:creationId xmlns:p14="http://schemas.microsoft.com/office/powerpoint/2010/main" val="32941253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 the other hand,  after a client has been diagnosed with a recurring substance disorder the best treatment intervention is chosen for the patient considering their  history. However, there is no specific treatment for substance addiction. However, some treatment options assist an individual in overcoming substance addiction and living a drug free life which include </a:t>
            </a:r>
          </a:p>
          <a:p>
            <a:r>
              <a:rPr lang="en-US" dirty="0"/>
              <a:t>Detoxification</a:t>
            </a:r>
          </a:p>
          <a:p>
            <a:r>
              <a:rPr lang="en-US" dirty="0"/>
              <a:t>Self help groups with other addicts to share their experience as well as recovery stories. </a:t>
            </a:r>
          </a:p>
          <a:p>
            <a:r>
              <a:rPr lang="en-US" dirty="0"/>
              <a:t>Behavior therapy-through it one is taught on how to cope with their cravings for substance addiction. </a:t>
            </a:r>
          </a:p>
          <a:p>
            <a:r>
              <a:rPr lang="en-US" dirty="0"/>
              <a:t>Recommend approaches to evade drugs as well as avoid relapse</a:t>
            </a:r>
          </a:p>
          <a:p>
            <a:r>
              <a:rPr lang="en-US" dirty="0"/>
              <a:t>Propose counsels on how to deal with a relapse if it happens</a:t>
            </a:r>
          </a:p>
          <a:p>
            <a:endParaRPr lang="en-US" dirty="0"/>
          </a:p>
          <a:p>
            <a:endParaRPr lang="en-US" dirty="0"/>
          </a:p>
        </p:txBody>
      </p:sp>
      <p:sp>
        <p:nvSpPr>
          <p:cNvPr id="4" name="Slide Number Placeholder 3"/>
          <p:cNvSpPr>
            <a:spLocks noGrp="1"/>
          </p:cNvSpPr>
          <p:nvPr>
            <p:ph type="sldNum" sz="quarter" idx="5"/>
          </p:nvPr>
        </p:nvSpPr>
        <p:spPr/>
        <p:txBody>
          <a:bodyPr/>
          <a:lstStyle/>
          <a:p>
            <a:fld id="{1AA11D2C-27F5-407A-908B-297DD7F54404}" type="slidenum">
              <a:rPr lang="en-US" smtClean="0"/>
              <a:t>11</a:t>
            </a:fld>
            <a:endParaRPr lang="en-US"/>
          </a:p>
        </p:txBody>
      </p:sp>
    </p:spTree>
    <p:extLst>
      <p:ext uri="{BB962C8B-B14F-4D97-AF65-F5344CB8AC3E}">
        <p14:creationId xmlns:p14="http://schemas.microsoft.com/office/powerpoint/2010/main" val="4875629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9144000" cy="2933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p:cNvCxnSpPr/>
          <p:nvPr/>
        </p:nvCxnSpPr>
        <p:spPr>
          <a:xfrm>
            <a:off x="0" y="2925286"/>
            <a:ext cx="9144000" cy="1588"/>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2514600" y="2362200"/>
            <a:ext cx="4114800" cy="1127760"/>
          </a:xfrm>
          <a:prstGeom prst="rect">
            <a:avLst/>
          </a:prstGeom>
          <a:solidFill>
            <a:schemeClr val="tx1"/>
          </a:solidFill>
          <a:ln w="76200" cmpd="thinThick">
            <a:solidFill>
              <a:schemeClr val="tx1"/>
            </a:solidFill>
            <a:miter lim="800000"/>
          </a:ln>
        </p:spPr>
        <p:txBody>
          <a:bodyPr vert="horz" lIns="91440" tIns="45720" rIns="91440" bIns="45720" rtlCol="0" anchor="ctr" anchorCtr="0">
            <a:normAutofit/>
          </a:bodyPr>
          <a:lstStyle/>
          <a:p>
            <a:pPr algn="ctr" defTabSz="914400" rtl="0" eaLnBrk="1" latinLnBrk="0" hangingPunct="1">
              <a:spcBef>
                <a:spcPts val="400"/>
              </a:spcBef>
              <a:buNone/>
            </a:pPr>
            <a:endParaRPr lang="en-US" sz="1800" b="1" kern="1200" cap="all" spc="0" baseline="0">
              <a:solidFill>
                <a:schemeClr val="bg1"/>
              </a:solidFill>
              <a:latin typeface="+mj-lt"/>
              <a:ea typeface="+mj-ea"/>
              <a:cs typeface="Tunga" pitchFamily="2"/>
            </a:endParaRPr>
          </a:p>
        </p:txBody>
      </p:sp>
      <p:sp>
        <p:nvSpPr>
          <p:cNvPr id="3" name="Subtitle 2"/>
          <p:cNvSpPr>
            <a:spLocks noGrp="1"/>
          </p:cNvSpPr>
          <p:nvPr>
            <p:ph type="subTitle" idx="1"/>
          </p:nvPr>
        </p:nvSpPr>
        <p:spPr>
          <a:xfrm>
            <a:off x="2565400" y="3045460"/>
            <a:ext cx="4013200" cy="428625"/>
          </a:xfrm>
        </p:spPr>
        <p:txBody>
          <a:bodyPr tIns="0" anchor="t">
            <a:noAutofit/>
          </a:bodyPr>
          <a:lstStyle>
            <a:lvl1pPr marL="0" indent="0" algn="ctr">
              <a:buNone/>
              <a:defRPr sz="1600" b="0" i="0" cap="none" spc="0" baseline="0">
                <a:solidFill>
                  <a:schemeClr val="bg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2" name="Title 11"/>
          <p:cNvSpPr>
            <a:spLocks noGrp="1"/>
          </p:cNvSpPr>
          <p:nvPr>
            <p:ph type="title"/>
          </p:nvPr>
        </p:nvSpPr>
        <p:spPr>
          <a:xfrm>
            <a:off x="2565400" y="2397760"/>
            <a:ext cx="4013200" cy="599440"/>
          </a:xfrm>
          <a:noFill/>
          <a:ln>
            <a:noFill/>
          </a:ln>
        </p:spPr>
        <p:txBody>
          <a:bodyPr bIns="0" anchor="b"/>
          <a:lstStyle>
            <a:lvl1pPr>
              <a:defRPr>
                <a:effectLst>
                  <a:glow rad="88900">
                    <a:schemeClr val="tx1">
                      <a:alpha val="60000"/>
                    </a:schemeClr>
                  </a:glow>
                </a:effectLst>
              </a:defRPr>
            </a:lvl1pPr>
          </a:lstStyle>
          <a:p>
            <a:r>
              <a:rPr lang="en-US"/>
              <a:t>Click to edit Master title style</a:t>
            </a:r>
            <a:endParaRPr lang="en-US" dirty="0"/>
          </a:p>
        </p:txBody>
      </p:sp>
      <p:sp>
        <p:nvSpPr>
          <p:cNvPr id="11" name="Date Placeholder 10"/>
          <p:cNvSpPr>
            <a:spLocks noGrp="1"/>
          </p:cNvSpPr>
          <p:nvPr>
            <p:ph type="dt" sz="half" idx="10"/>
          </p:nvPr>
        </p:nvSpPr>
        <p:spPr bwMode="black"/>
        <p:txBody>
          <a:bodyPr/>
          <a:lstStyle/>
          <a:p>
            <a:fld id="{A6C15B60-04D0-44AB-96C9-B39B1F2C92EE}" type="datetimeFigureOut">
              <a:rPr lang="en-US" smtClean="0"/>
              <a:t>2/24/2019</a:t>
            </a:fld>
            <a:endParaRPr lang="en-US"/>
          </a:p>
        </p:txBody>
      </p:sp>
      <p:sp>
        <p:nvSpPr>
          <p:cNvPr id="17" name="Slide Number Placeholder 16"/>
          <p:cNvSpPr>
            <a:spLocks noGrp="1"/>
          </p:cNvSpPr>
          <p:nvPr>
            <p:ph type="sldNum" sz="quarter" idx="11"/>
          </p:nvPr>
        </p:nvSpPr>
        <p:spPr/>
        <p:txBody>
          <a:bodyPr/>
          <a:lstStyle/>
          <a:p>
            <a:fld id="{7951AE3F-A520-4C95-A48E-D02EB1784D59}" type="slidenum">
              <a:rPr lang="en-US" smtClean="0"/>
              <a:t>‹#›</a:t>
            </a:fld>
            <a:endParaRPr lang="en-US"/>
          </a:p>
        </p:txBody>
      </p:sp>
      <p:sp>
        <p:nvSpPr>
          <p:cNvPr id="19" name="Footer Placeholder 1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1" name="Content Placeholder 30"/>
          <p:cNvSpPr>
            <a:spLocks noGrp="1"/>
          </p:cNvSpPr>
          <p:nvPr>
            <p:ph sz="quarter" idx="13"/>
          </p:nvPr>
        </p:nvSpPr>
        <p:spPr>
          <a:xfrm>
            <a:off x="457200" y="2020824"/>
            <a:ext cx="8229600" cy="4075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8"/>
          <p:cNvSpPr>
            <a:spLocks noGrp="1"/>
          </p:cNvSpPr>
          <p:nvPr>
            <p:ph type="title"/>
          </p:nvPr>
        </p:nvSpPr>
        <p:spPr/>
        <p:txBody>
          <a:bodyPr/>
          <a:lstStyle/>
          <a:p>
            <a:r>
              <a:rPr lang="en-US"/>
              <a:t>Click to edit Master title style</a:t>
            </a:r>
          </a:p>
        </p:txBody>
      </p:sp>
      <p:sp>
        <p:nvSpPr>
          <p:cNvPr id="11" name="Date Placeholder 10"/>
          <p:cNvSpPr>
            <a:spLocks noGrp="1"/>
          </p:cNvSpPr>
          <p:nvPr>
            <p:ph type="dt" sz="half" idx="14"/>
          </p:nvPr>
        </p:nvSpPr>
        <p:spPr/>
        <p:txBody>
          <a:bodyPr/>
          <a:lstStyle/>
          <a:p>
            <a:fld id="{A6C15B60-04D0-44AB-96C9-B39B1F2C92EE}" type="datetimeFigureOut">
              <a:rPr lang="en-US" smtClean="0"/>
              <a:t>2/24/2019</a:t>
            </a:fld>
            <a:endParaRPr lang="en-US"/>
          </a:p>
        </p:txBody>
      </p:sp>
      <p:sp>
        <p:nvSpPr>
          <p:cNvPr id="12" name="Slide Number Placeholder 11"/>
          <p:cNvSpPr>
            <a:spLocks noGrp="1"/>
          </p:cNvSpPr>
          <p:nvPr>
            <p:ph type="sldNum" sz="quarter" idx="15"/>
          </p:nvPr>
        </p:nvSpPr>
        <p:spPr/>
        <p:txBody>
          <a:bodyPr/>
          <a:lstStyle/>
          <a:p>
            <a:fld id="{7951AE3F-A520-4C95-A48E-D02EB1784D59}" type="slidenum">
              <a:rPr lang="en-US" smtClean="0"/>
              <a:t>‹#›</a:t>
            </a:fld>
            <a:endParaRPr lang="en-US"/>
          </a:p>
        </p:txBody>
      </p:sp>
      <p:sp>
        <p:nvSpPr>
          <p:cNvPr id="13" name="Footer Placeholder 12"/>
          <p:cNvSpPr>
            <a:spLocks noGrp="1"/>
          </p:cNvSpPr>
          <p:nvPr>
            <p:ph type="ftr" sz="quarter" idx="16"/>
          </p:nvPr>
        </p:nvSpPr>
        <p:spPr/>
        <p:txBody>
          <a:bodyPr/>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8" name="Rectangle 7"/>
          <p:cNvSpPr/>
          <p:nvPr/>
        </p:nvSpPr>
        <p:spPr>
          <a:xfrm>
            <a:off x="0" y="3922776"/>
            <a:ext cx="9144000" cy="2935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p:cNvCxnSpPr/>
          <p:nvPr/>
        </p:nvCxnSpPr>
        <p:spPr>
          <a:xfrm>
            <a:off x="0" y="3921760"/>
            <a:ext cx="9144000" cy="1588"/>
          </a:xfrm>
          <a:prstGeom prst="line">
            <a:avLst/>
          </a:prstGeom>
          <a:ln w="127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2514600" y="3368040"/>
            <a:ext cx="4114800" cy="1127760"/>
          </a:xfrm>
          <a:prstGeom prst="rect">
            <a:avLst/>
          </a:prstGeom>
          <a:solidFill>
            <a:schemeClr val="tx1"/>
          </a:solidFill>
          <a:ln w="76200" cmpd="thinThick">
            <a:solidFill>
              <a:schemeClr val="tx1"/>
            </a:solidFill>
            <a:miter lim="800000"/>
          </a:ln>
        </p:spPr>
        <p:txBody>
          <a:bodyPr vert="horz" lIns="91440" tIns="45720" rIns="91440" bIns="45720" rtlCol="0" anchor="ctr" anchorCtr="0">
            <a:normAutofit/>
          </a:bodyPr>
          <a:lstStyle/>
          <a:p>
            <a:pPr algn="ctr" defTabSz="914400" rtl="0" eaLnBrk="1" latinLnBrk="0" hangingPunct="1">
              <a:spcBef>
                <a:spcPts val="400"/>
              </a:spcBef>
              <a:buNone/>
            </a:pPr>
            <a:endParaRPr lang="en-US" sz="1800" b="1" kern="1200" cap="all" spc="0" baseline="0">
              <a:solidFill>
                <a:schemeClr val="bg1"/>
              </a:solidFill>
              <a:latin typeface="+mj-lt"/>
              <a:ea typeface="+mj-ea"/>
              <a:cs typeface="Tunga" pitchFamily="2"/>
            </a:endParaRPr>
          </a:p>
        </p:txBody>
      </p:sp>
      <p:sp>
        <p:nvSpPr>
          <p:cNvPr id="9" name="Title Placeholder 1"/>
          <p:cNvSpPr>
            <a:spLocks noGrp="1"/>
          </p:cNvSpPr>
          <p:nvPr>
            <p:ph type="title"/>
          </p:nvPr>
        </p:nvSpPr>
        <p:spPr bwMode="black">
          <a:xfrm>
            <a:off x="2529052" y="3367246"/>
            <a:ext cx="4085897" cy="706821"/>
          </a:xfrm>
          <a:prstGeom prst="rect">
            <a:avLst/>
          </a:prstGeom>
          <a:noFill/>
          <a:ln w="98425" cmpd="thinThick">
            <a:noFill/>
            <a:miter lim="800000"/>
          </a:ln>
        </p:spPr>
        <p:txBody>
          <a:bodyPr vert="horz" lIns="91440" tIns="45720" rIns="91440" bIns="0" rtlCol="0" anchor="b" anchorCtr="0">
            <a:normAutofit/>
          </a:bodyPr>
          <a:lstStyle>
            <a:lvl1pPr>
              <a:defRPr kumimoji="0" lang="en-US" sz="1800" b="1" i="0" u="none" strike="noStrike" kern="1200" cap="all" spc="0" normalizeH="0" baseline="0" noProof="0" dirty="0" smtClean="0">
                <a:ln>
                  <a:noFill/>
                </a:ln>
                <a:solidFill>
                  <a:schemeClr val="bg1"/>
                </a:solidFill>
                <a:effectLst/>
                <a:uLnTx/>
                <a:uFillTx/>
                <a:latin typeface="+mj-lt"/>
                <a:ea typeface="+mj-ea"/>
                <a:cs typeface="Tunga" pitchFamily="2"/>
              </a:defRPr>
            </a:lvl1pPr>
          </a:lstStyle>
          <a:p>
            <a:r>
              <a:rPr lang="en-US"/>
              <a:t>Click to edit Master title style</a:t>
            </a:r>
            <a:endParaRPr lang="en-US" dirty="0"/>
          </a:p>
        </p:txBody>
      </p:sp>
      <p:sp>
        <p:nvSpPr>
          <p:cNvPr id="10" name="Subtitle 2"/>
          <p:cNvSpPr>
            <a:spLocks noGrp="1"/>
          </p:cNvSpPr>
          <p:nvPr>
            <p:ph type="subTitle" idx="1"/>
          </p:nvPr>
        </p:nvSpPr>
        <p:spPr bwMode="black">
          <a:xfrm>
            <a:off x="2518542" y="4084577"/>
            <a:ext cx="4106917" cy="397094"/>
          </a:xfrm>
        </p:spPr>
        <p:txBody>
          <a:bodyPr tIns="0" anchor="t" anchorCtr="0">
            <a:normAutofit/>
          </a:bodyPr>
          <a:lstStyle>
            <a:lvl1pPr marL="0" indent="0" algn="ctr">
              <a:buNone/>
              <a:defRPr kumimoji="0" lang="en-US" sz="1600" b="0" i="0" u="none" strike="noStrike" kern="1200" cap="none" spc="0" normalizeH="0" baseline="0" noProof="0" dirty="0">
                <a:ln>
                  <a:noFill/>
                </a:ln>
                <a:solidFill>
                  <a:schemeClr val="bg1"/>
                </a:solidFill>
                <a:effectLst/>
                <a:uLnTx/>
                <a:uFillTx/>
                <a:latin typeface="+mn-lt"/>
                <a:ea typeface="+mn-ea"/>
                <a:cs typeface="Tahoma"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3" name="Date Placeholder 12"/>
          <p:cNvSpPr>
            <a:spLocks noGrp="1"/>
          </p:cNvSpPr>
          <p:nvPr>
            <p:ph type="dt" sz="half" idx="10"/>
          </p:nvPr>
        </p:nvSpPr>
        <p:spPr/>
        <p:txBody>
          <a:bodyPr/>
          <a:lstStyle/>
          <a:p>
            <a:fld id="{A6C15B60-04D0-44AB-96C9-B39B1F2C92EE}" type="datetimeFigureOut">
              <a:rPr lang="en-US" smtClean="0"/>
              <a:t>2/24/2019</a:t>
            </a:fld>
            <a:endParaRPr lang="en-US"/>
          </a:p>
        </p:txBody>
      </p:sp>
      <p:sp>
        <p:nvSpPr>
          <p:cNvPr id="14" name="Slide Number Placeholder 13"/>
          <p:cNvSpPr>
            <a:spLocks noGrp="1"/>
          </p:cNvSpPr>
          <p:nvPr>
            <p:ph type="sldNum" sz="quarter" idx="11"/>
          </p:nvPr>
        </p:nvSpPr>
        <p:spPr/>
        <p:txBody>
          <a:bodyPr/>
          <a:lstStyle/>
          <a:p>
            <a:fld id="{7951AE3F-A520-4C95-A48E-D02EB1784D59}" type="slidenum">
              <a:rPr lang="en-US" smtClean="0"/>
              <a:t>‹#›</a:t>
            </a:fld>
            <a:endParaRPr lang="en-US"/>
          </a:p>
        </p:txBody>
      </p:sp>
      <p:sp>
        <p:nvSpPr>
          <p:cNvPr id="15" name="Footer Placeholder 14"/>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Content Placeholder 30"/>
          <p:cNvSpPr>
            <a:spLocks noGrp="1"/>
          </p:cNvSpPr>
          <p:nvPr>
            <p:ph sz="quarter" idx="13"/>
          </p:nvPr>
        </p:nvSpPr>
        <p:spPr>
          <a:xfrm>
            <a:off x="457201" y="2020824"/>
            <a:ext cx="4023360" cy="40050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Content Placeholder 30"/>
          <p:cNvSpPr>
            <a:spLocks noGrp="1"/>
          </p:cNvSpPr>
          <p:nvPr>
            <p:ph sz="quarter" idx="14"/>
          </p:nvPr>
        </p:nvSpPr>
        <p:spPr>
          <a:xfrm>
            <a:off x="4663440" y="2020824"/>
            <a:ext cx="4023360" cy="40050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Date Placeholder 8"/>
          <p:cNvSpPr>
            <a:spLocks noGrp="1"/>
          </p:cNvSpPr>
          <p:nvPr>
            <p:ph type="dt" sz="half" idx="15"/>
          </p:nvPr>
        </p:nvSpPr>
        <p:spPr/>
        <p:txBody>
          <a:bodyPr/>
          <a:lstStyle/>
          <a:p>
            <a:fld id="{A6C15B60-04D0-44AB-96C9-B39B1F2C92EE}" type="datetimeFigureOut">
              <a:rPr lang="en-US" smtClean="0"/>
              <a:t>2/24/2019</a:t>
            </a:fld>
            <a:endParaRPr lang="en-US"/>
          </a:p>
        </p:txBody>
      </p:sp>
      <p:sp>
        <p:nvSpPr>
          <p:cNvPr id="12" name="Slide Number Placeholder 11"/>
          <p:cNvSpPr>
            <a:spLocks noGrp="1"/>
          </p:cNvSpPr>
          <p:nvPr>
            <p:ph type="sldNum" sz="quarter" idx="16"/>
          </p:nvPr>
        </p:nvSpPr>
        <p:spPr/>
        <p:txBody>
          <a:bodyPr/>
          <a:lstStyle/>
          <a:p>
            <a:fld id="{7951AE3F-A520-4C95-A48E-D02EB1784D59}" type="slidenum">
              <a:rPr lang="en-US" smtClean="0"/>
              <a:t>‹#›</a:t>
            </a:fld>
            <a:endParaRPr lang="en-US"/>
          </a:p>
        </p:txBody>
      </p:sp>
      <p:sp>
        <p:nvSpPr>
          <p:cNvPr id="13" name="Footer Placeholder 12"/>
          <p:cNvSpPr>
            <a:spLocks noGrp="1"/>
          </p:cNvSpPr>
          <p:nvPr>
            <p:ph type="ftr" sz="quarter" idx="17"/>
          </p:nvPr>
        </p:nvSpPr>
        <p:spPr/>
        <p:txBody>
          <a:bodyPr/>
          <a:lstStyle/>
          <a:p>
            <a:endParaRPr lang="en-US"/>
          </a:p>
        </p:txBody>
      </p:sp>
      <p:sp>
        <p:nvSpPr>
          <p:cNvPr id="16" name="Title 15"/>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3" name="Content Placeholder 30"/>
          <p:cNvSpPr>
            <a:spLocks noGrp="1"/>
          </p:cNvSpPr>
          <p:nvPr>
            <p:ph sz="quarter" idx="13"/>
          </p:nvPr>
        </p:nvSpPr>
        <p:spPr>
          <a:xfrm>
            <a:off x="457201" y="2819400"/>
            <a:ext cx="4023360" cy="32095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4" name="Content Placeholder 30"/>
          <p:cNvSpPr>
            <a:spLocks noGrp="1"/>
          </p:cNvSpPr>
          <p:nvPr>
            <p:ph sz="quarter" idx="14"/>
          </p:nvPr>
        </p:nvSpPr>
        <p:spPr>
          <a:xfrm>
            <a:off x="4663440" y="2816352"/>
            <a:ext cx="4023360" cy="32095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3"/>
          <p:cNvSpPr>
            <a:spLocks noGrp="1"/>
          </p:cNvSpPr>
          <p:nvPr>
            <p:ph type="body" sz="half" idx="2"/>
          </p:nvPr>
        </p:nvSpPr>
        <p:spPr>
          <a:xfrm>
            <a:off x="457200" y="2020824"/>
            <a:ext cx="4023360" cy="704088"/>
          </a:xfrm>
          <a:noFill/>
          <a:ln w="98425" cmpd="thinThick">
            <a:noFill/>
            <a:miter lim="800000"/>
          </a:ln>
        </p:spPr>
        <p:txBody>
          <a:bodyPr vert="horz" lIns="91440" tIns="45720" rIns="91440" bIns="45720" rtlCol="0" anchor="ctr" anchorCtr="0">
            <a:normAutofit/>
          </a:bodyPr>
          <a:lstStyle>
            <a:lvl1pPr marL="0" indent="0" algn="ctr" defTabSz="914400" rtl="0" eaLnBrk="1" latinLnBrk="0" hangingPunct="1">
              <a:spcBef>
                <a:spcPts val="400"/>
              </a:spcBef>
              <a:buNone/>
              <a:defRPr lang="en-US" sz="1800" b="1" kern="1200" cap="none" spc="200" baseline="0" smtClean="0">
                <a:solidFill>
                  <a:schemeClr val="tx1"/>
                </a:solidFill>
                <a:latin typeface="+mj-lt"/>
                <a:ea typeface="+mj-ea"/>
                <a:cs typeface="Tunga" pitchFamily="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1" name="Text Placeholder 3"/>
          <p:cNvSpPr>
            <a:spLocks noGrp="1"/>
          </p:cNvSpPr>
          <p:nvPr>
            <p:ph type="body" sz="half" idx="15"/>
          </p:nvPr>
        </p:nvSpPr>
        <p:spPr>
          <a:xfrm>
            <a:off x="4663440" y="2020824"/>
            <a:ext cx="4023360" cy="704088"/>
          </a:xfrm>
          <a:noFill/>
          <a:ln w="98425" cmpd="thinThick">
            <a:noFill/>
            <a:miter lim="800000"/>
          </a:ln>
        </p:spPr>
        <p:txBody>
          <a:bodyPr vert="horz" lIns="91440" tIns="45720" rIns="91440" bIns="45720" rtlCol="0" anchor="ctr" anchorCtr="0">
            <a:normAutofit/>
          </a:bodyPr>
          <a:lstStyle>
            <a:lvl1pPr marL="0" indent="0" algn="ctr" defTabSz="914400" rtl="0" eaLnBrk="1" latinLnBrk="0" hangingPunct="1">
              <a:spcBef>
                <a:spcPts val="400"/>
              </a:spcBef>
              <a:buNone/>
              <a:defRPr lang="en-US" sz="1800" b="1" i="0" kern="1200" cap="none" spc="200" baseline="0" dirty="0" smtClean="0">
                <a:solidFill>
                  <a:schemeClr val="tx1"/>
                </a:solidFill>
                <a:latin typeface="+mj-lt"/>
                <a:ea typeface="+mj-ea"/>
                <a:cs typeface="Tunga" pitchFamily="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lnSpc>
                <a:spcPct val="110000"/>
              </a:lnSpc>
              <a:spcBef>
                <a:spcPts val="400"/>
              </a:spcBef>
              <a:spcAft>
                <a:spcPts val="0"/>
              </a:spcAft>
              <a:buClr>
                <a:schemeClr val="accent1"/>
              </a:buClr>
              <a:buFontTx/>
              <a:buNone/>
            </a:pPr>
            <a:r>
              <a:rPr lang="en-US"/>
              <a:t>Click to edit Master text styles</a:t>
            </a:r>
          </a:p>
        </p:txBody>
      </p:sp>
      <p:sp>
        <p:nvSpPr>
          <p:cNvPr id="11" name="Date Placeholder 10"/>
          <p:cNvSpPr>
            <a:spLocks noGrp="1"/>
          </p:cNvSpPr>
          <p:nvPr>
            <p:ph type="dt" sz="half" idx="16"/>
          </p:nvPr>
        </p:nvSpPr>
        <p:spPr/>
        <p:txBody>
          <a:bodyPr/>
          <a:lstStyle/>
          <a:p>
            <a:fld id="{A6C15B60-04D0-44AB-96C9-B39B1F2C92EE}" type="datetimeFigureOut">
              <a:rPr lang="en-US" smtClean="0"/>
              <a:t>2/24/2019</a:t>
            </a:fld>
            <a:endParaRPr lang="en-US"/>
          </a:p>
        </p:txBody>
      </p:sp>
      <p:sp>
        <p:nvSpPr>
          <p:cNvPr id="12" name="Slide Number Placeholder 11"/>
          <p:cNvSpPr>
            <a:spLocks noGrp="1"/>
          </p:cNvSpPr>
          <p:nvPr>
            <p:ph type="sldNum" sz="quarter" idx="17"/>
          </p:nvPr>
        </p:nvSpPr>
        <p:spPr/>
        <p:txBody>
          <a:bodyPr/>
          <a:lstStyle/>
          <a:p>
            <a:fld id="{7951AE3F-A520-4C95-A48E-D02EB1784D59}" type="slidenum">
              <a:rPr lang="en-US" smtClean="0"/>
              <a:t>‹#›</a:t>
            </a:fld>
            <a:endParaRPr lang="en-US"/>
          </a:p>
        </p:txBody>
      </p:sp>
      <p:sp>
        <p:nvSpPr>
          <p:cNvPr id="13" name="Footer Placeholder 12"/>
          <p:cNvSpPr>
            <a:spLocks noGrp="1"/>
          </p:cNvSpPr>
          <p:nvPr>
            <p:ph type="ftr" sz="quarter" idx="18"/>
          </p:nvPr>
        </p:nvSpPr>
        <p:spPr/>
        <p:txBody>
          <a:bodyPr/>
          <a:lstStyle/>
          <a:p>
            <a:endParaRPr lang="en-US"/>
          </a:p>
        </p:txBody>
      </p:sp>
      <p:sp>
        <p:nvSpPr>
          <p:cNvPr id="18" name="Title 17"/>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a:t>Click to edit Master title style</a:t>
            </a:r>
          </a:p>
        </p:txBody>
      </p:sp>
      <p:sp>
        <p:nvSpPr>
          <p:cNvPr id="15" name="Date Placeholder 14"/>
          <p:cNvSpPr>
            <a:spLocks noGrp="1"/>
          </p:cNvSpPr>
          <p:nvPr>
            <p:ph type="dt" sz="half" idx="10"/>
          </p:nvPr>
        </p:nvSpPr>
        <p:spPr/>
        <p:txBody>
          <a:bodyPr/>
          <a:lstStyle/>
          <a:p>
            <a:fld id="{A6C15B60-04D0-44AB-96C9-B39B1F2C92EE}" type="datetimeFigureOut">
              <a:rPr lang="en-US" smtClean="0"/>
              <a:t>2/24/2019</a:t>
            </a:fld>
            <a:endParaRPr lang="en-US"/>
          </a:p>
        </p:txBody>
      </p:sp>
      <p:sp>
        <p:nvSpPr>
          <p:cNvPr id="16" name="Slide Number Placeholder 15"/>
          <p:cNvSpPr>
            <a:spLocks noGrp="1"/>
          </p:cNvSpPr>
          <p:nvPr>
            <p:ph type="sldNum" sz="quarter" idx="11"/>
          </p:nvPr>
        </p:nvSpPr>
        <p:spPr/>
        <p:txBody>
          <a:bodyPr/>
          <a:lstStyle/>
          <a:p>
            <a:fld id="{7951AE3F-A520-4C95-A48E-D02EB1784D59}" type="slidenum">
              <a:rPr lang="en-US" smtClean="0"/>
              <a:t>‹#›</a:t>
            </a:fld>
            <a:endParaRPr lang="en-US"/>
          </a:p>
        </p:txBody>
      </p:sp>
      <p:sp>
        <p:nvSpPr>
          <p:cNvPr id="17" name="Footer Placeholder 16"/>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A6C15B60-04D0-44AB-96C9-B39B1F2C92EE}" type="datetimeFigureOut">
              <a:rPr lang="en-US" smtClean="0"/>
              <a:t>2/24/2019</a:t>
            </a:fld>
            <a:endParaRPr lang="en-US"/>
          </a:p>
        </p:txBody>
      </p:sp>
      <p:sp>
        <p:nvSpPr>
          <p:cNvPr id="8" name="Slide Number Placeholder 7"/>
          <p:cNvSpPr>
            <a:spLocks noGrp="1"/>
          </p:cNvSpPr>
          <p:nvPr>
            <p:ph type="sldNum" sz="quarter" idx="11"/>
          </p:nvPr>
        </p:nvSpPr>
        <p:spPr/>
        <p:txBody>
          <a:bodyPr/>
          <a:lstStyle/>
          <a:p>
            <a:fld id="{7951AE3F-A520-4C95-A48E-D02EB1784D59}"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4" name="Content Placeholder 30"/>
          <p:cNvSpPr>
            <a:spLocks noGrp="1"/>
          </p:cNvSpPr>
          <p:nvPr>
            <p:ph sz="quarter" idx="14"/>
          </p:nvPr>
        </p:nvSpPr>
        <p:spPr>
          <a:xfrm>
            <a:off x="1485900" y="1914525"/>
            <a:ext cx="6172200" cy="351091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3"/>
          <p:cNvSpPr>
            <a:spLocks noGrp="1"/>
          </p:cNvSpPr>
          <p:nvPr>
            <p:ph type="body" sz="half" idx="2"/>
          </p:nvPr>
        </p:nvSpPr>
        <p:spPr>
          <a:xfrm>
            <a:off x="1737360" y="5513832"/>
            <a:ext cx="5669280" cy="548640"/>
          </a:xfrm>
        </p:spPr>
        <p:txBody>
          <a:bodyPr vert="horz" lIns="91440" tIns="0" rIns="91440" bIns="45720" rtlCol="0" anchor="ctr">
            <a:normAutofit/>
          </a:bodyPr>
          <a:lstStyle>
            <a:lvl1pPr marL="0" indent="0" algn="ctr" defTabSz="914400" rtl="0" eaLnBrk="1" latinLnBrk="0" hangingPunct="1">
              <a:lnSpc>
                <a:spcPct val="100000"/>
              </a:lnSpc>
              <a:spcBef>
                <a:spcPts val="0"/>
              </a:spcBef>
              <a:buClr>
                <a:schemeClr val="accent1"/>
              </a:buClr>
              <a:buFont typeface="Arial" pitchFamily="34" charset="0"/>
              <a:buNone/>
              <a:defRPr lang="en-US" sz="1400" b="0" i="0" kern="1200" cap="none" spc="0" baseline="0" smtClean="0">
                <a:solidFill>
                  <a:schemeClr val="tx1"/>
                </a:solidFill>
                <a:latin typeface="+mn-lt"/>
                <a:ea typeface="+mn-ea"/>
                <a:cs typeface="Tahom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3" name="Title 12"/>
          <p:cNvSpPr>
            <a:spLocks noGrp="1"/>
          </p:cNvSpPr>
          <p:nvPr>
            <p:ph type="title"/>
          </p:nvPr>
        </p:nvSpPr>
        <p:spPr/>
        <p:txBody>
          <a:bodyPr/>
          <a:lstStyle/>
          <a:p>
            <a:r>
              <a:rPr lang="en-US"/>
              <a:t>Click to edit Master title style</a:t>
            </a:r>
          </a:p>
        </p:txBody>
      </p:sp>
      <p:sp>
        <p:nvSpPr>
          <p:cNvPr id="16" name="Date Placeholder 15"/>
          <p:cNvSpPr>
            <a:spLocks noGrp="1"/>
          </p:cNvSpPr>
          <p:nvPr>
            <p:ph type="dt" sz="half" idx="15"/>
          </p:nvPr>
        </p:nvSpPr>
        <p:spPr/>
        <p:txBody>
          <a:bodyPr/>
          <a:lstStyle/>
          <a:p>
            <a:fld id="{A6C15B60-04D0-44AB-96C9-B39B1F2C92EE}" type="datetimeFigureOut">
              <a:rPr lang="en-US" smtClean="0"/>
              <a:t>2/24/2019</a:t>
            </a:fld>
            <a:endParaRPr lang="en-US"/>
          </a:p>
        </p:txBody>
      </p:sp>
      <p:sp>
        <p:nvSpPr>
          <p:cNvPr id="19" name="Slide Number Placeholder 18"/>
          <p:cNvSpPr>
            <a:spLocks noGrp="1"/>
          </p:cNvSpPr>
          <p:nvPr>
            <p:ph type="sldNum" sz="quarter" idx="16"/>
          </p:nvPr>
        </p:nvSpPr>
        <p:spPr/>
        <p:txBody>
          <a:bodyPr/>
          <a:lstStyle/>
          <a:p>
            <a:fld id="{7951AE3F-A520-4C95-A48E-D02EB1784D59}" type="slidenum">
              <a:rPr lang="en-US" smtClean="0"/>
              <a:t>‹#›</a:t>
            </a:fld>
            <a:endParaRPr lang="en-US"/>
          </a:p>
        </p:txBody>
      </p:sp>
      <p:sp>
        <p:nvSpPr>
          <p:cNvPr id="23" name="Footer Placeholder 22"/>
          <p:cNvSpPr>
            <a:spLocks noGrp="1"/>
          </p:cNvSpPr>
          <p:nvPr>
            <p:ph type="ftr" sz="quarter" idx="17"/>
          </p:nvPr>
        </p:nvSpPr>
        <p:spPr/>
        <p:txBody>
          <a:body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1852209" y="2026918"/>
            <a:ext cx="5439582" cy="3263750"/>
          </a:xfrm>
          <a:solidFill>
            <a:schemeClr val="tx1"/>
          </a:solidFill>
          <a:ln w="69850" cmpd="dbl">
            <a:solidFill>
              <a:schemeClr val="tx1"/>
            </a:solidFill>
            <a:miter lim="800000"/>
          </a:ln>
        </p:spPr>
        <p:txBody>
          <a:bodyPr vert="horz" lIns="91440" tIns="45720" rIns="91440" bIns="45720" rtlCol="0" anchor="ctr" anchorCtr="0">
            <a:normAutofit/>
          </a:bodyPr>
          <a:lstStyle>
            <a:lvl1pPr marL="0" indent="0" algn="ctr" defTabSz="914400" rtl="0" eaLnBrk="1" latinLnBrk="0" hangingPunct="1">
              <a:spcBef>
                <a:spcPts val="400"/>
              </a:spcBef>
              <a:buNone/>
              <a:defRPr lang="en-US" sz="1800" b="0" kern="1200" cap="none" spc="0" baseline="0" dirty="0">
                <a:solidFill>
                  <a:schemeClr val="bg1"/>
                </a:solidFill>
                <a:latin typeface="+mj-lt"/>
                <a:ea typeface="+mj-ea"/>
                <a:cs typeface="Tunga" pitchFamily="2"/>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5" name="Text Placeholder 24"/>
          <p:cNvSpPr>
            <a:spLocks noGrp="1"/>
          </p:cNvSpPr>
          <p:nvPr>
            <p:ph type="body" sz="quarter" idx="13"/>
          </p:nvPr>
        </p:nvSpPr>
        <p:spPr>
          <a:xfrm>
            <a:off x="1737360" y="5516880"/>
            <a:ext cx="5669280" cy="548640"/>
          </a:xfrm>
        </p:spPr>
        <p:txBody>
          <a:bodyPr vert="horz" lIns="91440" tIns="0" rIns="91440" bIns="0" rtlCol="0" anchor="ctr" anchorCtr="0">
            <a:normAutofit/>
          </a:bodyPr>
          <a:lstStyle>
            <a:lvl1pPr marL="0" indent="0">
              <a:spcBef>
                <a:spcPts val="0"/>
              </a:spcBef>
              <a:buNone/>
              <a:defRPr lang="en-US" sz="1400" b="0" i="0" kern="1200" cap="none" spc="30" baseline="0" smtClean="0">
                <a:solidFill>
                  <a:schemeClr val="tx2"/>
                </a:solidFill>
                <a:latin typeface="+mn-lt"/>
                <a:ea typeface="+mn-ea"/>
                <a:cs typeface="Tahoma" pitchFamily="34" charset="0"/>
              </a:defRPr>
            </a:lvl1pPr>
            <a:lvl2pPr marL="171450" indent="1588">
              <a:buNone/>
              <a:defRPr>
                <a:solidFill>
                  <a:schemeClr val="bg2"/>
                </a:solidFill>
              </a:defRPr>
            </a:lvl2pPr>
            <a:lvl3pPr marL="344488" indent="6350">
              <a:buNone/>
              <a:defRPr>
                <a:solidFill>
                  <a:schemeClr val="bg2"/>
                </a:solidFill>
              </a:defRPr>
            </a:lvl3pPr>
            <a:lvl4pPr marL="515938" indent="3175">
              <a:buNone/>
              <a:defRPr>
                <a:solidFill>
                  <a:schemeClr val="bg2"/>
                </a:solidFill>
              </a:defRPr>
            </a:lvl4pPr>
            <a:lvl5pPr marL="688975" indent="-1588">
              <a:buNone/>
              <a:defRPr>
                <a:solidFill>
                  <a:schemeClr val="bg2"/>
                </a:solidFill>
              </a:defRPr>
            </a:lvl5pPr>
          </a:lstStyle>
          <a:p>
            <a:pPr marL="0" lvl="0" indent="0" algn="ctr" defTabSz="914400" rtl="0" eaLnBrk="1" latinLnBrk="0" hangingPunct="1">
              <a:spcBef>
                <a:spcPts val="600"/>
              </a:spcBef>
              <a:spcAft>
                <a:spcPts val="0"/>
              </a:spcAft>
              <a:buClr>
                <a:schemeClr val="accent1"/>
              </a:buClr>
              <a:buFont typeface="Arial" pitchFamily="34" charset="0"/>
              <a:buNone/>
            </a:pPr>
            <a:r>
              <a:rPr lang="en-US"/>
              <a:t>Click to edit Master text styles</a:t>
            </a:r>
          </a:p>
        </p:txBody>
      </p:sp>
      <p:sp>
        <p:nvSpPr>
          <p:cNvPr id="12" name="Title 11"/>
          <p:cNvSpPr>
            <a:spLocks noGrp="1"/>
          </p:cNvSpPr>
          <p:nvPr>
            <p:ph type="title"/>
          </p:nvPr>
        </p:nvSpPr>
        <p:spPr>
          <a:xfrm>
            <a:off x="2514600" y="975360"/>
            <a:ext cx="4114800" cy="701040"/>
          </a:xfrm>
        </p:spPr>
        <p:txBody>
          <a:bodyPr/>
          <a:lstStyle/>
          <a:p>
            <a:r>
              <a:rPr lang="en-US"/>
              <a:t>Click to edit Master title style</a:t>
            </a:r>
          </a:p>
        </p:txBody>
      </p:sp>
      <p:sp>
        <p:nvSpPr>
          <p:cNvPr id="13" name="Date Placeholder 12"/>
          <p:cNvSpPr>
            <a:spLocks noGrp="1"/>
          </p:cNvSpPr>
          <p:nvPr>
            <p:ph type="dt" sz="half" idx="14"/>
          </p:nvPr>
        </p:nvSpPr>
        <p:spPr>
          <a:xfrm>
            <a:off x="2981325" y="273180"/>
            <a:ext cx="3181350" cy="292100"/>
          </a:xfrm>
        </p:spPr>
        <p:txBody>
          <a:bodyPr/>
          <a:lstStyle/>
          <a:p>
            <a:fld id="{A6C15B60-04D0-44AB-96C9-B39B1F2C92EE}" type="datetimeFigureOut">
              <a:rPr lang="en-US" smtClean="0"/>
              <a:t>2/24/2019</a:t>
            </a:fld>
            <a:endParaRPr lang="en-US"/>
          </a:p>
        </p:txBody>
      </p:sp>
      <p:sp>
        <p:nvSpPr>
          <p:cNvPr id="14" name="Slide Number Placeholder 13"/>
          <p:cNvSpPr>
            <a:spLocks noGrp="1"/>
          </p:cNvSpPr>
          <p:nvPr>
            <p:ph type="sldNum" sz="quarter" idx="15"/>
          </p:nvPr>
        </p:nvSpPr>
        <p:spPr>
          <a:xfrm>
            <a:off x="4038600" y="6172200"/>
            <a:ext cx="1066800" cy="304800"/>
          </a:xfrm>
        </p:spPr>
        <p:txBody>
          <a:bodyPr/>
          <a:lstStyle/>
          <a:p>
            <a:fld id="{7951AE3F-A520-4C95-A48E-D02EB1784D59}" type="slidenum">
              <a:rPr lang="en-US" smtClean="0"/>
              <a:t>‹#›</a:t>
            </a:fld>
            <a:endParaRPr lang="en-US"/>
          </a:p>
        </p:txBody>
      </p:sp>
      <p:sp>
        <p:nvSpPr>
          <p:cNvPr id="15" name="Footer Placeholder 14"/>
          <p:cNvSpPr>
            <a:spLocks noGrp="1"/>
          </p:cNvSpPr>
          <p:nvPr>
            <p:ph type="ftr" sz="quarter" idx="16"/>
          </p:nvPr>
        </p:nvSpPr>
        <p:spPr>
          <a:xfrm>
            <a:off x="1447800" y="6486525"/>
            <a:ext cx="6248400" cy="29210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6C15B60-04D0-44AB-96C9-B39B1F2C92EE}" type="datetimeFigureOut">
              <a:rPr lang="en-US" smtClean="0"/>
              <a:t>2/24/2019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51AE3F-A520-4C95-A48E-D02EB1784D5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cxnSp>
        <p:nvCxnSpPr>
          <p:cNvPr id="9" name="Straight Connector 8"/>
          <p:cNvCxnSpPr/>
          <p:nvPr/>
        </p:nvCxnSpPr>
        <p:spPr>
          <a:xfrm rot="5400000">
            <a:off x="4267200" y="3429000"/>
            <a:ext cx="6858000" cy="1588"/>
          </a:xfrm>
          <a:prstGeom prst="line">
            <a:avLst/>
          </a:prstGeom>
          <a:ln w="127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bwMode="hidden">
          <a:xfrm>
            <a:off x="0" y="1"/>
            <a:ext cx="76962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Vertical Text Placeholder 2"/>
          <p:cNvSpPr>
            <a:spLocks noGrp="1"/>
          </p:cNvSpPr>
          <p:nvPr>
            <p:ph type="body" orient="vert" idx="1"/>
          </p:nvPr>
        </p:nvSpPr>
        <p:spPr>
          <a:xfrm>
            <a:off x="457200" y="914401"/>
            <a:ext cx="6629400" cy="5029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6C15B60-04D0-44AB-96C9-B39B1F2C92EE}" type="datetimeFigureOut">
              <a:rPr lang="en-US" smtClean="0"/>
              <a:t>2/24/2019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51AE3F-A520-4C95-A48E-D02EB1784D59}" type="slidenum">
              <a:rPr lang="en-US" smtClean="0"/>
              <a:t>‹#›</a:t>
            </a:fld>
            <a:endParaRPr lang="en-US"/>
          </a:p>
        </p:txBody>
      </p:sp>
      <p:sp>
        <p:nvSpPr>
          <p:cNvPr id="2" name="Vertical Title 1"/>
          <p:cNvSpPr>
            <a:spLocks noGrp="1"/>
          </p:cNvSpPr>
          <p:nvPr>
            <p:ph type="title" orient="vert"/>
          </p:nvPr>
        </p:nvSpPr>
        <p:spPr>
          <a:xfrm>
            <a:off x="7239000" y="914401"/>
            <a:ext cx="926980" cy="5029200"/>
          </a:xfrm>
        </p:spPr>
        <p:txBody>
          <a:bodyPr vert="eaVert"/>
          <a:lstStyle/>
          <a:p>
            <a:r>
              <a:rPr lang="en-US"/>
              <a:t>Click to edit Master title style</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8" name="Rectangle 7"/>
          <p:cNvSpPr/>
          <p:nvPr/>
        </p:nvSpPr>
        <p:spPr bwMode="hidden">
          <a:xfrm>
            <a:off x="0" y="1335973"/>
            <a:ext cx="9144000" cy="5522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2019301"/>
            <a:ext cx="8229600" cy="41173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981325" y="273180"/>
            <a:ext cx="3181350" cy="292100"/>
          </a:xfrm>
          <a:prstGeom prst="rect">
            <a:avLst/>
          </a:prstGeom>
        </p:spPr>
        <p:txBody>
          <a:bodyPr vert="horz" lIns="91440" tIns="45720" rIns="91440" bIns="45720" rtlCol="0" anchor="ctr">
            <a:noAutofit/>
          </a:bodyPr>
          <a:lstStyle>
            <a:lvl1pPr algn="ctr">
              <a:defRPr sz="1200" b="0" cap="all" spc="300" baseline="0">
                <a:solidFill>
                  <a:schemeClr val="tx1"/>
                </a:solidFill>
              </a:defRPr>
            </a:lvl1pPr>
          </a:lstStyle>
          <a:p>
            <a:fld id="{A6C15B60-04D0-44AB-96C9-B39B1F2C92EE}" type="datetimeFigureOut">
              <a:rPr lang="en-US" smtClean="0"/>
              <a:t>2/24/2019</a:t>
            </a:fld>
            <a:endParaRPr lang="en-US"/>
          </a:p>
        </p:txBody>
      </p:sp>
      <p:sp>
        <p:nvSpPr>
          <p:cNvPr id="5" name="Footer Placeholder 4"/>
          <p:cNvSpPr>
            <a:spLocks noGrp="1"/>
          </p:cNvSpPr>
          <p:nvPr>
            <p:ph type="ftr" sz="quarter" idx="3"/>
          </p:nvPr>
        </p:nvSpPr>
        <p:spPr>
          <a:xfrm>
            <a:off x="1447800" y="6486525"/>
            <a:ext cx="6248400" cy="292100"/>
          </a:xfrm>
          <a:prstGeom prst="rect">
            <a:avLst/>
          </a:prstGeom>
        </p:spPr>
        <p:txBody>
          <a:bodyPr vert="horz" lIns="91440" tIns="45720" rIns="91440" bIns="45720" rtlCol="0" anchor="ctr">
            <a:normAutofit/>
          </a:bodyPr>
          <a:lstStyle>
            <a:lvl1pPr algn="ctr">
              <a:defRPr sz="1100" b="0" cap="all" spc="300" baseline="0">
                <a:solidFill>
                  <a:schemeClr val="tx1"/>
                </a:solidFill>
              </a:defRPr>
            </a:lvl1pPr>
          </a:lstStyle>
          <a:p>
            <a:endParaRPr lang="en-US"/>
          </a:p>
        </p:txBody>
      </p:sp>
      <p:sp>
        <p:nvSpPr>
          <p:cNvPr id="6" name="Slide Number Placeholder 5"/>
          <p:cNvSpPr>
            <a:spLocks noGrp="1"/>
          </p:cNvSpPr>
          <p:nvPr>
            <p:ph type="sldNum" sz="quarter" idx="4"/>
          </p:nvPr>
        </p:nvSpPr>
        <p:spPr>
          <a:xfrm>
            <a:off x="4038600" y="6172200"/>
            <a:ext cx="1066800" cy="304800"/>
          </a:xfrm>
          <a:prstGeom prst="rect">
            <a:avLst/>
          </a:prstGeom>
          <a:ln>
            <a:noFill/>
          </a:ln>
        </p:spPr>
        <p:txBody>
          <a:bodyPr vert="horz" lIns="0" tIns="0" rIns="0" bIns="0" rtlCol="0" anchor="ctr">
            <a:normAutofit/>
          </a:bodyPr>
          <a:lstStyle>
            <a:lvl1pPr algn="ctr">
              <a:defRPr sz="1200" b="1">
                <a:solidFill>
                  <a:schemeClr val="tx1"/>
                </a:solidFill>
              </a:defRPr>
            </a:lvl1pPr>
          </a:lstStyle>
          <a:p>
            <a:fld id="{7951AE3F-A520-4C95-A48E-D02EB1784D59}" type="slidenum">
              <a:rPr lang="en-US" smtClean="0"/>
              <a:t>‹#›</a:t>
            </a:fld>
            <a:endParaRPr lang="en-US"/>
          </a:p>
        </p:txBody>
      </p:sp>
      <p:cxnSp>
        <p:nvCxnSpPr>
          <p:cNvPr id="10" name="Straight Connector 9"/>
          <p:cNvCxnSpPr/>
          <p:nvPr/>
        </p:nvCxnSpPr>
        <p:spPr>
          <a:xfrm>
            <a:off x="0" y="1331436"/>
            <a:ext cx="9144000" cy="1588"/>
          </a:xfrm>
          <a:prstGeom prst="line">
            <a:avLst/>
          </a:prstGeom>
          <a:ln w="12700">
            <a:solidFill>
              <a:schemeClr val="tx2">
                <a:lumMod val="75000"/>
              </a:schemeClr>
            </a:solidFill>
          </a:ln>
          <a:effectLst/>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2514600" y="975360"/>
            <a:ext cx="4114800" cy="701040"/>
          </a:xfrm>
          <a:prstGeom prst="rect">
            <a:avLst/>
          </a:prstGeom>
          <a:solidFill>
            <a:schemeClr val="tx1"/>
          </a:solidFill>
          <a:ln w="76200" cmpd="thinThick">
            <a:solidFill>
              <a:schemeClr val="tx1"/>
            </a:solidFill>
            <a:miter lim="800000"/>
          </a:ln>
        </p:spPr>
        <p:txBody>
          <a:bodyPr vert="horz" lIns="91440" tIns="45720" rIns="91440" bIns="45720" rtlCol="0" anchor="ctr" anchorCtr="0">
            <a:normAutofit/>
          </a:bodyPr>
          <a:lstStyle/>
          <a:p>
            <a:r>
              <a:rPr lang="en-US"/>
              <a:t>Click to edit Master title style</a:t>
            </a:r>
            <a:endParaRPr lang="en-US" dirty="0"/>
          </a:p>
        </p:txBody>
      </p:sp>
    </p:spTree>
  </p:cSld>
  <p:clrMap bg1="dk1" tx1="lt1" bg2="dk2" tx2="lt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ctr" defTabSz="914400" rtl="0" eaLnBrk="1" latinLnBrk="0" hangingPunct="1">
        <a:spcBef>
          <a:spcPts val="400"/>
        </a:spcBef>
        <a:buNone/>
        <a:defRPr sz="1800" b="1" kern="1200" cap="all" spc="0" baseline="0">
          <a:solidFill>
            <a:schemeClr val="bg1">
              <a:lumMod val="75000"/>
              <a:lumOff val="25000"/>
            </a:schemeClr>
          </a:solidFill>
          <a:effectLst/>
          <a:latin typeface="+mj-lt"/>
          <a:ea typeface="+mj-ea"/>
          <a:cs typeface="Tunga" pitchFamily="2"/>
        </a:defRPr>
      </a:lvl1pPr>
    </p:titleStyle>
    <p:bodyStyle>
      <a:lvl1pPr marL="0" indent="0" algn="ctr" defTabSz="914400" rtl="0" eaLnBrk="1" latinLnBrk="0" hangingPunct="1">
        <a:lnSpc>
          <a:spcPct val="100000"/>
        </a:lnSpc>
        <a:spcBef>
          <a:spcPts val="600"/>
        </a:spcBef>
        <a:spcAft>
          <a:spcPts val="0"/>
        </a:spcAft>
        <a:buClr>
          <a:schemeClr val="accent1"/>
        </a:buClr>
        <a:buFontTx/>
        <a:buNone/>
        <a:defRPr sz="2000" b="0" i="0" kern="1200" cap="none" spc="30" baseline="0">
          <a:solidFill>
            <a:schemeClr val="tx1"/>
          </a:solidFill>
          <a:latin typeface="+mn-lt"/>
          <a:ea typeface="+mn-ea"/>
          <a:cs typeface="Tahoma" pitchFamily="34" charset="0"/>
        </a:defRPr>
      </a:lvl1pPr>
      <a:lvl2pPr marL="0" indent="0" algn="ctr" defTabSz="914400" rtl="0" eaLnBrk="1" latinLnBrk="0" hangingPunct="1">
        <a:lnSpc>
          <a:spcPct val="100000"/>
        </a:lnSpc>
        <a:spcBef>
          <a:spcPts val="1200"/>
        </a:spcBef>
        <a:buClr>
          <a:schemeClr val="accent1"/>
        </a:buClr>
        <a:buFontTx/>
        <a:buNone/>
        <a:defRPr sz="1800" kern="1200">
          <a:solidFill>
            <a:schemeClr val="tx2"/>
          </a:solidFill>
          <a:latin typeface="+mn-lt"/>
          <a:ea typeface="+mn-ea"/>
          <a:cs typeface="Tahoma" pitchFamily="34" charset="0"/>
        </a:defRPr>
      </a:lvl2pPr>
      <a:lvl3pPr marL="0" indent="0" algn="ctr" defTabSz="914400" rtl="0" eaLnBrk="1" latinLnBrk="0" hangingPunct="1">
        <a:lnSpc>
          <a:spcPct val="100000"/>
        </a:lnSpc>
        <a:spcBef>
          <a:spcPts val="1200"/>
        </a:spcBef>
        <a:buClr>
          <a:schemeClr val="accent1"/>
        </a:buClr>
        <a:buFontTx/>
        <a:buNone/>
        <a:defRPr sz="1600" kern="1200">
          <a:solidFill>
            <a:schemeClr val="tx1"/>
          </a:solidFill>
          <a:latin typeface="+mn-lt"/>
          <a:ea typeface="+mn-ea"/>
          <a:cs typeface="Tahoma" pitchFamily="34" charset="0"/>
        </a:defRPr>
      </a:lvl3pPr>
      <a:lvl4pPr marL="0" indent="0" algn="ctr" defTabSz="914400" rtl="0" eaLnBrk="1" latinLnBrk="0" hangingPunct="1">
        <a:lnSpc>
          <a:spcPct val="100000"/>
        </a:lnSpc>
        <a:spcBef>
          <a:spcPts val="1200"/>
        </a:spcBef>
        <a:buClr>
          <a:schemeClr val="accent1"/>
        </a:buClr>
        <a:buFontTx/>
        <a:buNone/>
        <a:defRPr sz="1400" kern="1200">
          <a:solidFill>
            <a:schemeClr val="tx2"/>
          </a:solidFill>
          <a:latin typeface="+mn-lt"/>
          <a:ea typeface="+mn-ea"/>
          <a:cs typeface="Tahoma" pitchFamily="34" charset="0"/>
        </a:defRPr>
      </a:lvl4pPr>
      <a:lvl5pPr marL="0" indent="0" algn="ctr" defTabSz="914400" rtl="0" eaLnBrk="1" latinLnBrk="0" hangingPunct="1">
        <a:lnSpc>
          <a:spcPct val="100000"/>
        </a:lnSpc>
        <a:spcBef>
          <a:spcPts val="1200"/>
        </a:spcBef>
        <a:buClr>
          <a:schemeClr val="accent1"/>
        </a:buClr>
        <a:buFontTx/>
        <a:buNone/>
        <a:defRPr sz="1400" kern="1200" baseline="0">
          <a:solidFill>
            <a:schemeClr val="tx1"/>
          </a:solidFill>
          <a:latin typeface="+mn-lt"/>
          <a:ea typeface="+mn-ea"/>
          <a:cs typeface="Tahoma" pitchFamily="34" charset="0"/>
        </a:defRPr>
      </a:lvl5pPr>
      <a:lvl6pPr marL="0" indent="0" algn="ctr" defTabSz="914400" rtl="0" eaLnBrk="1" latinLnBrk="0" hangingPunct="1">
        <a:lnSpc>
          <a:spcPct val="100000"/>
        </a:lnSpc>
        <a:spcBef>
          <a:spcPts val="1200"/>
        </a:spcBef>
        <a:buFont typeface="Arial" pitchFamily="34" charset="0"/>
        <a:buNone/>
        <a:defRPr sz="1400" kern="1200">
          <a:solidFill>
            <a:schemeClr val="tx2"/>
          </a:solidFill>
          <a:latin typeface="+mn-lt"/>
          <a:ea typeface="+mn-ea"/>
          <a:cs typeface="+mn-cs"/>
        </a:defRPr>
      </a:lvl6pPr>
      <a:lvl7pPr marL="0" indent="0" algn="ctr" defTabSz="914400" rtl="0" eaLnBrk="1" latinLnBrk="0" hangingPunct="1">
        <a:lnSpc>
          <a:spcPct val="100000"/>
        </a:lnSpc>
        <a:spcBef>
          <a:spcPts val="1200"/>
        </a:spcBef>
        <a:buFont typeface="Arial" pitchFamily="34" charset="0"/>
        <a:buNone/>
        <a:defRPr sz="1400" kern="1200">
          <a:solidFill>
            <a:schemeClr val="tx1"/>
          </a:solidFill>
          <a:latin typeface="+mn-lt"/>
          <a:ea typeface="+mn-ea"/>
          <a:cs typeface="+mn-cs"/>
        </a:defRPr>
      </a:lvl7pPr>
      <a:lvl8pPr marL="0" indent="0" algn="ctr" defTabSz="914400" rtl="0" eaLnBrk="1" latinLnBrk="0" hangingPunct="1">
        <a:lnSpc>
          <a:spcPct val="100000"/>
        </a:lnSpc>
        <a:spcBef>
          <a:spcPts val="1200"/>
        </a:spcBef>
        <a:buFont typeface="Arial" pitchFamily="34" charset="0"/>
        <a:buNone/>
        <a:defRPr sz="1400" kern="1200">
          <a:solidFill>
            <a:schemeClr val="tx2"/>
          </a:solidFill>
          <a:latin typeface="+mn-lt"/>
          <a:ea typeface="+mn-ea"/>
          <a:cs typeface="+mn-cs"/>
        </a:defRPr>
      </a:lvl8pPr>
      <a:lvl9pPr marL="0" indent="0" algn="ctr" defTabSz="914400" rtl="0" eaLnBrk="1" latinLnBrk="0" hangingPunct="1">
        <a:lnSpc>
          <a:spcPct val="100000"/>
        </a:lnSpc>
        <a:spcBef>
          <a:spcPts val="1200"/>
        </a:spcBef>
        <a:buFont typeface="Arial" pitchFamily="34" charset="0"/>
        <a:buNone/>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verywellmind.com/dsm-5-criteria-for-substance-use-disorders-21926" TargetMode="External"/><Relationship Id="rId2" Type="http://schemas.openxmlformats.org/officeDocument/2006/relationships/hyperlink" Target="https://www.mayoclinic.org/diseases-conditions/drug-addiction/diagnosis-treatment/drc-20365113" TargetMode="External"/><Relationship Id="rId1" Type="http://schemas.openxmlformats.org/officeDocument/2006/relationships/slideLayout" Target="../slideLayouts/slideLayout2.xml"/><Relationship Id="rId4" Type="http://schemas.openxmlformats.org/officeDocument/2006/relationships/hyperlink" Target="https://www.mayoclinic.org/diseases-conditions/personality-disorders/diagnosis-treatment/drc-2035446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dirty="0"/>
          </a:p>
        </p:txBody>
      </p:sp>
      <p:sp>
        <p:nvSpPr>
          <p:cNvPr id="2" name="Title 1"/>
          <p:cNvSpPr>
            <a:spLocks noGrp="1"/>
          </p:cNvSpPr>
          <p:nvPr>
            <p:ph type="title"/>
          </p:nvPr>
        </p:nvSpPr>
        <p:spPr/>
        <p:txBody>
          <a:bodyPr/>
          <a:lstStyle/>
          <a:p>
            <a:endParaRPr lang="en-US" dirty="0"/>
          </a:p>
        </p:txBody>
      </p:sp>
    </p:spTree>
    <p:extLst>
      <p:ext uri="{BB962C8B-B14F-4D97-AF65-F5344CB8AC3E}">
        <p14:creationId xmlns:p14="http://schemas.microsoft.com/office/powerpoint/2010/main" val="22760993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normAutofit/>
          </a:bodyPr>
          <a:lstStyle/>
          <a:p>
            <a:r>
              <a:rPr lang="en-US" dirty="0"/>
              <a:t>Introduction</a:t>
            </a:r>
          </a:p>
          <a:p>
            <a:r>
              <a:rPr lang="en-US" dirty="0"/>
              <a:t>Schizophrenia refers to a  serious mental disorder that immensely affects the thinking,  feelings and actions of an individual. </a:t>
            </a:r>
          </a:p>
          <a:p>
            <a:r>
              <a:rPr lang="en-US" dirty="0"/>
              <a:t>There are different  types of schizophrenia which include paranoid schizophrenia. </a:t>
            </a:r>
          </a:p>
          <a:p>
            <a:r>
              <a:rPr lang="en-US" dirty="0"/>
              <a:t>Personality disorder refers to  a way of thinking, feeling as well as behaving  that stray from the outlooks of culture, and leads o distress or functionality problems in an individual.  </a:t>
            </a:r>
          </a:p>
          <a:p>
            <a:r>
              <a:rPr lang="en-US" dirty="0"/>
              <a:t>There are  various types of personality disorders such as  paranoid personality disorder </a:t>
            </a:r>
          </a:p>
          <a:p>
            <a:r>
              <a:rPr lang="en-US" dirty="0"/>
              <a:t>Psychotic disorders are also common such </a:t>
            </a:r>
            <a:r>
              <a:rPr lang="en-US" dirty="0" err="1"/>
              <a:t>paraphenia</a:t>
            </a:r>
            <a:r>
              <a:rPr lang="en-US" dirty="0"/>
              <a:t> and schizophrenia. </a:t>
            </a:r>
          </a:p>
        </p:txBody>
      </p:sp>
      <p:sp>
        <p:nvSpPr>
          <p:cNvPr id="2" name="Title 1"/>
          <p:cNvSpPr>
            <a:spLocks noGrp="1"/>
          </p:cNvSpPr>
          <p:nvPr>
            <p:ph type="title"/>
          </p:nvPr>
        </p:nvSpPr>
        <p:spPr/>
        <p:txBody>
          <a:bodyPr>
            <a:normAutofit fontScale="90000"/>
          </a:bodyPr>
          <a:lstStyle/>
          <a:p>
            <a:r>
              <a:rPr lang="en-US" dirty="0"/>
              <a:t>Schizophrenia, personality, and other psychotic disorders</a:t>
            </a:r>
          </a:p>
        </p:txBody>
      </p:sp>
    </p:spTree>
    <p:extLst>
      <p:ext uri="{BB962C8B-B14F-4D97-AF65-F5344CB8AC3E}">
        <p14:creationId xmlns:p14="http://schemas.microsoft.com/office/powerpoint/2010/main" val="21623842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457200" y="1295400"/>
            <a:ext cx="8229600" cy="5410200"/>
          </a:xfrm>
        </p:spPr>
        <p:txBody>
          <a:bodyPr>
            <a:normAutofit lnSpcReduction="10000"/>
          </a:bodyPr>
          <a:lstStyle/>
          <a:p>
            <a:r>
              <a:rPr lang="en-US" sz="2400" dirty="0"/>
              <a:t>Paranoid schizophrenia is most common form of schizophrenia (Nordqvist, 2017). </a:t>
            </a:r>
          </a:p>
          <a:p>
            <a:r>
              <a:rPr lang="en-US" sz="2400" dirty="0"/>
              <a:t>The mind of an individual does not agree with the truth</a:t>
            </a:r>
          </a:p>
          <a:p>
            <a:r>
              <a:rPr lang="en-US" sz="2400" dirty="0"/>
              <a:t>Symptoms include </a:t>
            </a:r>
          </a:p>
          <a:p>
            <a:r>
              <a:rPr lang="en-US" sz="2400" dirty="0"/>
              <a:t>Hallucinations</a:t>
            </a:r>
          </a:p>
          <a:p>
            <a:r>
              <a:rPr lang="en-US" sz="2400" dirty="0"/>
              <a:t>Delusions</a:t>
            </a:r>
          </a:p>
          <a:p>
            <a:r>
              <a:rPr lang="en-US" sz="2400" dirty="0"/>
              <a:t>Disorganized behavior("Schizophrenia - Diagnosis and treatment - Mayo Clinic", 2019)</a:t>
            </a:r>
          </a:p>
          <a:p>
            <a:r>
              <a:rPr lang="en-US" sz="2400" dirty="0"/>
              <a:t> </a:t>
            </a:r>
            <a:r>
              <a:rPr lang="en-US" dirty="0"/>
              <a:t>Disorganized speech as well as thinking</a:t>
            </a:r>
          </a:p>
          <a:p>
            <a:pPr marL="0" indent="0">
              <a:buNone/>
            </a:pPr>
            <a:r>
              <a:rPr lang="en-US" dirty="0"/>
              <a:t>Social withdrawal</a:t>
            </a:r>
          </a:p>
          <a:p>
            <a:pPr marL="0" indent="0">
              <a:buNone/>
            </a:pPr>
            <a:r>
              <a:rPr lang="en-US" dirty="0"/>
              <a:t>Causes include</a:t>
            </a:r>
          </a:p>
          <a:p>
            <a:pPr marL="0" indent="0">
              <a:buNone/>
            </a:pPr>
            <a:r>
              <a:rPr lang="en-US" dirty="0"/>
              <a:t>Genetic</a:t>
            </a:r>
          </a:p>
          <a:p>
            <a:pPr marL="0" indent="0">
              <a:buNone/>
            </a:pPr>
            <a:r>
              <a:rPr lang="en-US" dirty="0"/>
              <a:t>Biology</a:t>
            </a:r>
          </a:p>
          <a:p>
            <a:pPr marL="0" indent="0">
              <a:buNone/>
            </a:pPr>
            <a:r>
              <a:rPr lang="en-US" dirty="0"/>
              <a:t>Environmental events</a:t>
            </a:r>
          </a:p>
          <a:p>
            <a:pPr marL="0" indent="0">
              <a:buNone/>
            </a:pPr>
            <a:endParaRPr lang="en-US" dirty="0"/>
          </a:p>
          <a:p>
            <a:pPr marL="0" indent="0">
              <a:buNone/>
            </a:pPr>
            <a:endParaRPr lang="en-US" dirty="0"/>
          </a:p>
          <a:p>
            <a:endParaRPr lang="en-US" dirty="0"/>
          </a:p>
          <a:p>
            <a:endParaRPr lang="en-US" dirty="0"/>
          </a:p>
          <a:p>
            <a:endParaRPr lang="en-US" dirty="0"/>
          </a:p>
          <a:p>
            <a:endParaRPr lang="en-US" dirty="0"/>
          </a:p>
        </p:txBody>
      </p:sp>
      <p:sp>
        <p:nvSpPr>
          <p:cNvPr id="2" name="Title 1"/>
          <p:cNvSpPr>
            <a:spLocks noGrp="1"/>
          </p:cNvSpPr>
          <p:nvPr>
            <p:ph type="title"/>
          </p:nvPr>
        </p:nvSpPr>
        <p:spPr>
          <a:xfrm>
            <a:off x="2590800" y="381317"/>
            <a:ext cx="4114800" cy="701040"/>
          </a:xfrm>
        </p:spPr>
        <p:txBody>
          <a:bodyPr>
            <a:normAutofit/>
          </a:bodyPr>
          <a:lstStyle/>
          <a:p>
            <a:r>
              <a:rPr lang="en-US" dirty="0"/>
              <a:t>Paranoid Schizophrenia</a:t>
            </a:r>
            <a:br>
              <a:rPr lang="en-US" dirty="0"/>
            </a:br>
            <a:endParaRPr lang="en-US" dirty="0"/>
          </a:p>
        </p:txBody>
      </p:sp>
    </p:spTree>
    <p:extLst>
      <p:ext uri="{BB962C8B-B14F-4D97-AF65-F5344CB8AC3E}">
        <p14:creationId xmlns:p14="http://schemas.microsoft.com/office/powerpoint/2010/main" val="15802235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457200" y="2020824"/>
            <a:ext cx="8229600" cy="4075176"/>
          </a:xfrm>
        </p:spPr>
        <p:txBody>
          <a:bodyPr>
            <a:normAutofit/>
          </a:bodyPr>
          <a:lstStyle/>
          <a:p>
            <a:r>
              <a:rPr lang="en-US" dirty="0"/>
              <a:t> Paranoid personality disorder  (PPD)is under the  a category known as  eccentric personality disorders</a:t>
            </a:r>
          </a:p>
          <a:p>
            <a:r>
              <a:rPr lang="en-US" dirty="0"/>
              <a:t>The symptoms of the disease include paranoia</a:t>
            </a:r>
          </a:p>
          <a:p>
            <a:r>
              <a:rPr lang="en-US" dirty="0"/>
              <a:t>Hallucinations</a:t>
            </a:r>
          </a:p>
          <a:p>
            <a:r>
              <a:rPr lang="en-US" dirty="0"/>
              <a:t>Delusions</a:t>
            </a:r>
          </a:p>
          <a:p>
            <a:r>
              <a:rPr lang="en-US" dirty="0"/>
              <a:t>Causes</a:t>
            </a:r>
          </a:p>
          <a:p>
            <a:r>
              <a:rPr lang="en-US" dirty="0"/>
              <a:t>The exact cause of the disorder is unknown</a:t>
            </a:r>
          </a:p>
          <a:p>
            <a:r>
              <a:rPr lang="en-US" dirty="0"/>
              <a:t>Scientists argue that it possibly involves a combination of factors  such as genetic and other psychological factors("Personality disorders - Diagnosis and treatment - Mayo Clinic", 2019). </a:t>
            </a:r>
          </a:p>
          <a:p>
            <a:endParaRPr lang="en-US" dirty="0"/>
          </a:p>
        </p:txBody>
      </p:sp>
      <p:sp>
        <p:nvSpPr>
          <p:cNvPr id="2" name="Title 1"/>
          <p:cNvSpPr>
            <a:spLocks noGrp="1"/>
          </p:cNvSpPr>
          <p:nvPr>
            <p:ph type="title"/>
          </p:nvPr>
        </p:nvSpPr>
        <p:spPr/>
        <p:txBody>
          <a:bodyPr>
            <a:normAutofit/>
          </a:bodyPr>
          <a:lstStyle/>
          <a:p>
            <a:r>
              <a:rPr lang="en-US" dirty="0"/>
              <a:t>Paranoid personality disorder</a:t>
            </a:r>
          </a:p>
        </p:txBody>
      </p:sp>
    </p:spTree>
    <p:extLst>
      <p:ext uri="{BB962C8B-B14F-4D97-AF65-F5344CB8AC3E}">
        <p14:creationId xmlns:p14="http://schemas.microsoft.com/office/powerpoint/2010/main" val="40419899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normAutofit/>
          </a:bodyPr>
          <a:lstStyle/>
          <a:p>
            <a:pPr marL="0" indent="0">
              <a:buNone/>
            </a:pPr>
            <a:r>
              <a:rPr lang="en-US" dirty="0" err="1"/>
              <a:t>Paraphrenia</a:t>
            </a:r>
            <a:r>
              <a:rPr lang="en-US" dirty="0"/>
              <a:t> is a form of psychotic disorder tat is often characterized by systematized system of paranoid delusions  which transpire with or without hallucinations. </a:t>
            </a:r>
          </a:p>
          <a:p>
            <a:pPr marL="0" indent="0">
              <a:buNone/>
            </a:pPr>
            <a:r>
              <a:rPr lang="en-US" dirty="0"/>
              <a:t>The symptoms of tis disorder are similar to those of a person suffering of schizophrenia which include </a:t>
            </a:r>
          </a:p>
          <a:p>
            <a:pPr marL="0" indent="0">
              <a:buNone/>
            </a:pPr>
            <a:r>
              <a:rPr lang="en-US" dirty="0"/>
              <a:t> hallucinations</a:t>
            </a:r>
          </a:p>
          <a:p>
            <a:pPr marL="0" indent="0">
              <a:buNone/>
            </a:pPr>
            <a:r>
              <a:rPr lang="en-US" dirty="0"/>
              <a:t>Delusions</a:t>
            </a:r>
          </a:p>
          <a:p>
            <a:pPr marL="0" indent="0">
              <a:buNone/>
            </a:pPr>
            <a:r>
              <a:rPr lang="en-US" dirty="0"/>
              <a:t>Social withdrawals</a:t>
            </a:r>
          </a:p>
          <a:p>
            <a:pPr marL="0" indent="0">
              <a:buNone/>
            </a:pPr>
            <a:r>
              <a:rPr lang="en-US" dirty="0"/>
              <a:t>Lack of </a:t>
            </a:r>
            <a:r>
              <a:rPr lang="en-US" dirty="0" err="1"/>
              <a:t>iniative</a:t>
            </a:r>
            <a:r>
              <a:rPr lang="en-US" dirty="0"/>
              <a:t> or drive</a:t>
            </a:r>
          </a:p>
          <a:p>
            <a:pPr marL="0" indent="0">
              <a:buNone/>
            </a:pPr>
            <a:r>
              <a:rPr lang="en-US" dirty="0"/>
              <a:t>Disorganized speech and thinking</a:t>
            </a:r>
          </a:p>
          <a:p>
            <a:pPr marL="0" indent="0">
              <a:buNone/>
            </a:pPr>
            <a:endParaRPr lang="en-US" dirty="0"/>
          </a:p>
          <a:p>
            <a:pPr marL="0" indent="0">
              <a:buNone/>
            </a:pPr>
            <a:endParaRPr lang="en-US" dirty="0"/>
          </a:p>
        </p:txBody>
      </p:sp>
      <p:sp>
        <p:nvSpPr>
          <p:cNvPr id="2" name="Title 1"/>
          <p:cNvSpPr>
            <a:spLocks noGrp="1"/>
          </p:cNvSpPr>
          <p:nvPr>
            <p:ph type="title"/>
          </p:nvPr>
        </p:nvSpPr>
        <p:spPr/>
        <p:txBody>
          <a:bodyPr/>
          <a:lstStyle/>
          <a:p>
            <a:r>
              <a:rPr lang="en-US" dirty="0" err="1"/>
              <a:t>Paraphrenia</a:t>
            </a:r>
            <a:endParaRPr lang="en-US" dirty="0"/>
          </a:p>
        </p:txBody>
      </p:sp>
    </p:spTree>
    <p:extLst>
      <p:ext uri="{BB962C8B-B14F-4D97-AF65-F5344CB8AC3E}">
        <p14:creationId xmlns:p14="http://schemas.microsoft.com/office/powerpoint/2010/main" val="29231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457200" y="1676400"/>
            <a:ext cx="8229600" cy="5029200"/>
          </a:xfrm>
        </p:spPr>
        <p:txBody>
          <a:bodyPr>
            <a:normAutofit fontScale="92500" lnSpcReduction="20000"/>
          </a:bodyPr>
          <a:lstStyle/>
          <a:p>
            <a:r>
              <a:rPr lang="en-US" dirty="0"/>
              <a:t>They are all mental disorders that affect the mind of an individual.  These disorders affect the way a person thinks, reacts and feels. </a:t>
            </a:r>
          </a:p>
          <a:p>
            <a:r>
              <a:rPr lang="en-US" dirty="0"/>
              <a:t>They affect the ability of an individual to  make clear judgments regarding different situations . </a:t>
            </a:r>
          </a:p>
          <a:p>
            <a:r>
              <a:rPr lang="en-US" dirty="0"/>
              <a:t>Affect the communication effectiveness of an individual</a:t>
            </a:r>
          </a:p>
          <a:p>
            <a:r>
              <a:rPr lang="en-US" dirty="0"/>
              <a:t>Individual suffering from these mental disorders the following symptoms</a:t>
            </a:r>
          </a:p>
          <a:p>
            <a:r>
              <a:rPr lang="en-US" dirty="0"/>
              <a:t>Positive Symptoms</a:t>
            </a:r>
          </a:p>
          <a:p>
            <a:r>
              <a:rPr lang="en-US" dirty="0"/>
              <a:t>Hallucinations</a:t>
            </a:r>
          </a:p>
          <a:p>
            <a:r>
              <a:rPr lang="en-US" dirty="0"/>
              <a:t>Delusions</a:t>
            </a:r>
          </a:p>
          <a:p>
            <a:r>
              <a:rPr lang="en-US" dirty="0"/>
              <a:t>Disorganized behavior</a:t>
            </a:r>
          </a:p>
          <a:p>
            <a:r>
              <a:rPr lang="en-US" dirty="0"/>
              <a:t>Disorganized speech and thinking</a:t>
            </a:r>
          </a:p>
          <a:p>
            <a:r>
              <a:rPr lang="en-US" dirty="0"/>
              <a:t>Negative symptoms </a:t>
            </a:r>
          </a:p>
          <a:p>
            <a:r>
              <a:rPr lang="en-US" dirty="0"/>
              <a:t>Social withdrawals </a:t>
            </a:r>
          </a:p>
          <a:p>
            <a:r>
              <a:rPr lang="en-US" dirty="0"/>
              <a:t>Lack of emotional ingenuity or drive("Personality disorders - Diagnosis and treatment - Mayo Clinic", 2019)</a:t>
            </a:r>
          </a:p>
          <a:p>
            <a:endParaRPr lang="en-US" dirty="0"/>
          </a:p>
          <a:p>
            <a:r>
              <a:rPr lang="en-US" dirty="0"/>
              <a:t> </a:t>
            </a:r>
          </a:p>
          <a:p>
            <a:endParaRPr lang="en-US" dirty="0"/>
          </a:p>
          <a:p>
            <a:endParaRPr lang="en-US" dirty="0"/>
          </a:p>
          <a:p>
            <a:endParaRPr lang="en-US" dirty="0"/>
          </a:p>
        </p:txBody>
      </p:sp>
      <p:sp>
        <p:nvSpPr>
          <p:cNvPr id="3" name="Title 2"/>
          <p:cNvSpPr>
            <a:spLocks noGrp="1"/>
          </p:cNvSpPr>
          <p:nvPr>
            <p:ph type="title"/>
          </p:nvPr>
        </p:nvSpPr>
        <p:spPr>
          <a:xfrm>
            <a:off x="2514600" y="533400"/>
            <a:ext cx="4114800" cy="1143000"/>
          </a:xfrm>
        </p:spPr>
        <p:txBody>
          <a:bodyPr>
            <a:normAutofit fontScale="90000"/>
          </a:bodyPr>
          <a:lstStyle/>
          <a:p>
            <a:r>
              <a:rPr lang="en-US" dirty="0"/>
              <a:t>Comparison between, Schizophrenia, personality disorders and psychotic disorders</a:t>
            </a:r>
          </a:p>
        </p:txBody>
      </p:sp>
    </p:spTree>
    <p:extLst>
      <p:ext uri="{BB962C8B-B14F-4D97-AF65-F5344CB8AC3E}">
        <p14:creationId xmlns:p14="http://schemas.microsoft.com/office/powerpoint/2010/main" val="10397443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457200" y="2020824"/>
            <a:ext cx="8229600" cy="4075176"/>
          </a:xfrm>
        </p:spPr>
        <p:txBody>
          <a:bodyPr>
            <a:normAutofit fontScale="70000" lnSpcReduction="20000"/>
          </a:bodyPr>
          <a:lstStyle/>
          <a:p>
            <a:r>
              <a:rPr lang="en-US" dirty="0"/>
              <a:t>Diagnostic and Statistical Manual of Mental Disorders Fifth Edition (DSM-5) is the latest technique employed by experts to diagnose mental disorders such as schizophrenia, personality disorder and other psychotic disorders.</a:t>
            </a:r>
          </a:p>
          <a:p>
            <a:r>
              <a:rPr lang="en-US" dirty="0"/>
              <a:t>To successfully diagnose  personality disorder and other psychotic disorders a patient must  have  presence of  two or more of the following symptoms in duration of one month of less (</a:t>
            </a:r>
            <a:r>
              <a:rPr lang="en-US" dirty="0" err="1"/>
              <a:t>Hartney</a:t>
            </a:r>
            <a:r>
              <a:rPr lang="en-US" dirty="0"/>
              <a:t>, 2018). </a:t>
            </a:r>
          </a:p>
          <a:p>
            <a:r>
              <a:rPr lang="en-US" dirty="0"/>
              <a:t>Hallucinations</a:t>
            </a:r>
          </a:p>
          <a:p>
            <a:r>
              <a:rPr lang="en-US" dirty="0"/>
              <a:t> Disorganized speech</a:t>
            </a:r>
          </a:p>
          <a:p>
            <a:r>
              <a:rPr lang="en-US" dirty="0"/>
              <a:t>Delusions</a:t>
            </a:r>
          </a:p>
          <a:p>
            <a:r>
              <a:rPr lang="en-US" dirty="0"/>
              <a:t>Negative symptoms</a:t>
            </a:r>
          </a:p>
          <a:p>
            <a:r>
              <a:rPr lang="en-US" dirty="0"/>
              <a:t>Catatonic behavior</a:t>
            </a:r>
          </a:p>
          <a:p>
            <a:r>
              <a:rPr lang="en-US" dirty="0"/>
              <a:t>The two symptoms must be for a significant duration during the period of one month.</a:t>
            </a:r>
          </a:p>
          <a:p>
            <a:r>
              <a:rPr lang="en-US" dirty="0"/>
              <a:t> Moreover, one of the symptoms must be 1,2 or 3(</a:t>
            </a:r>
            <a:r>
              <a:rPr lang="en-US" dirty="0" err="1"/>
              <a:t>Hartney</a:t>
            </a:r>
            <a:r>
              <a:rPr lang="en-US" dirty="0"/>
              <a:t>, 2018).</a:t>
            </a:r>
          </a:p>
          <a:p>
            <a:endParaRPr lang="en-US" dirty="0"/>
          </a:p>
          <a:p>
            <a:endParaRPr lang="en-US" dirty="0"/>
          </a:p>
          <a:p>
            <a:endParaRPr lang="en-US" dirty="0"/>
          </a:p>
          <a:p>
            <a:br>
              <a:rPr lang="en-US" dirty="0"/>
            </a:br>
            <a:endParaRPr lang="en-US" dirty="0"/>
          </a:p>
        </p:txBody>
      </p:sp>
      <p:sp>
        <p:nvSpPr>
          <p:cNvPr id="3" name="Title 2"/>
          <p:cNvSpPr>
            <a:spLocks noGrp="1"/>
          </p:cNvSpPr>
          <p:nvPr>
            <p:ph type="title"/>
          </p:nvPr>
        </p:nvSpPr>
        <p:spPr/>
        <p:txBody>
          <a:bodyPr/>
          <a:lstStyle/>
          <a:p>
            <a:r>
              <a:rPr lang="en-US" dirty="0"/>
              <a:t>Diagnostic criteria </a:t>
            </a:r>
          </a:p>
        </p:txBody>
      </p:sp>
    </p:spTree>
    <p:extLst>
      <p:ext uri="{BB962C8B-B14F-4D97-AF65-F5344CB8AC3E}">
        <p14:creationId xmlns:p14="http://schemas.microsoft.com/office/powerpoint/2010/main" val="789956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fontScale="92500" lnSpcReduction="20000"/>
          </a:bodyPr>
          <a:lstStyle/>
          <a:p>
            <a:r>
              <a:rPr lang="en-US" dirty="0"/>
              <a:t>Mental disorders and substance use disorders share a strong correlation. </a:t>
            </a:r>
          </a:p>
          <a:p>
            <a:r>
              <a:rPr lang="en-US" dirty="0"/>
              <a:t> Substance abuse may lead to mental disorders such as psychotic disorders particularly when used for a prolonged period.   Substance abuse is known to stimulate </a:t>
            </a:r>
          </a:p>
          <a:p>
            <a:r>
              <a:rPr lang="en-US" dirty="0"/>
              <a:t>Such as during extreme intoxication or withdrawal</a:t>
            </a:r>
          </a:p>
          <a:p>
            <a:r>
              <a:rPr lang="en-US" dirty="0"/>
              <a:t>It is common for people with schizophrenia, psychotic disorders and personality disorder to abuse drugs</a:t>
            </a:r>
          </a:p>
          <a:p>
            <a:r>
              <a:rPr lang="en-US" dirty="0"/>
              <a:t>The symptoms of substance abuse disorders include</a:t>
            </a:r>
          </a:p>
          <a:p>
            <a:r>
              <a:rPr lang="en-US" dirty="0"/>
              <a:t>Hallucinations</a:t>
            </a:r>
          </a:p>
          <a:p>
            <a:r>
              <a:rPr lang="en-US" dirty="0"/>
              <a:t>Behavior change</a:t>
            </a:r>
          </a:p>
          <a:p>
            <a:r>
              <a:rPr lang="en-US" dirty="0"/>
              <a:t>Sweating and chills</a:t>
            </a:r>
          </a:p>
          <a:p>
            <a:r>
              <a:rPr lang="en-US" dirty="0"/>
              <a:t>Delusions  ("Drug addiction (substance use disorder) - Diagnosis and treatment - Mayo Clinic", 2019)</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3" name="Title 2"/>
          <p:cNvSpPr>
            <a:spLocks noGrp="1"/>
          </p:cNvSpPr>
          <p:nvPr>
            <p:ph type="title"/>
          </p:nvPr>
        </p:nvSpPr>
        <p:spPr>
          <a:xfrm>
            <a:off x="1371600" y="304800"/>
            <a:ext cx="6324600" cy="1371600"/>
          </a:xfrm>
        </p:spPr>
        <p:txBody>
          <a:bodyPr>
            <a:normAutofit/>
          </a:bodyPr>
          <a:lstStyle/>
          <a:p>
            <a:r>
              <a:rPr lang="en-US" dirty="0"/>
              <a:t>relationship between substance use disorders and schizophrenic, personality, and psychotic disorders.</a:t>
            </a:r>
          </a:p>
        </p:txBody>
      </p:sp>
    </p:spTree>
    <p:extLst>
      <p:ext uri="{BB962C8B-B14F-4D97-AF65-F5344CB8AC3E}">
        <p14:creationId xmlns:p14="http://schemas.microsoft.com/office/powerpoint/2010/main" val="5257314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3C5B5FE-01A9-42CE-B546-FED6EA7F3DAF}"/>
              </a:ext>
            </a:extLst>
          </p:cNvPr>
          <p:cNvSpPr>
            <a:spLocks noGrp="1"/>
          </p:cNvSpPr>
          <p:nvPr>
            <p:ph sz="quarter" idx="13"/>
          </p:nvPr>
        </p:nvSpPr>
        <p:spPr/>
        <p:txBody>
          <a:bodyPr/>
          <a:lstStyle/>
          <a:p>
            <a:r>
              <a:rPr lang="en-US" dirty="0"/>
              <a:t>Psychiatrists and other professionals use the   Diagnostic and Statistical Manual of Mental Disorders, Fifth Edition commonly referred as the DSM-5  as the standard to diagnose individuals with substance abuse disorder.  </a:t>
            </a:r>
          </a:p>
          <a:p>
            <a:r>
              <a:rPr lang="en-US" dirty="0"/>
              <a:t>Just like with other  mental illnesses the DSM-5 is based on decades of research to ensure that the best prognosis ("Drug addiction (substance use disorder) - Diagnosis and treatment - Mayo Clinic", 2019)</a:t>
            </a:r>
          </a:p>
        </p:txBody>
      </p:sp>
      <p:sp>
        <p:nvSpPr>
          <p:cNvPr id="3" name="Title 2">
            <a:extLst>
              <a:ext uri="{FF2B5EF4-FFF2-40B4-BE49-F238E27FC236}">
                <a16:creationId xmlns:a16="http://schemas.microsoft.com/office/drawing/2014/main" id="{7F044437-961B-4A99-828C-777701C5746B}"/>
              </a:ext>
            </a:extLst>
          </p:cNvPr>
          <p:cNvSpPr>
            <a:spLocks noGrp="1"/>
          </p:cNvSpPr>
          <p:nvPr>
            <p:ph type="title"/>
          </p:nvPr>
        </p:nvSpPr>
        <p:spPr>
          <a:xfrm>
            <a:off x="2514600" y="381000"/>
            <a:ext cx="4114800" cy="1295400"/>
          </a:xfrm>
        </p:spPr>
        <p:txBody>
          <a:bodyPr>
            <a:normAutofit/>
          </a:bodyPr>
          <a:lstStyle/>
          <a:p>
            <a:r>
              <a:rPr lang="en-US" dirty="0"/>
              <a:t>relationship between substance use disorders and schizophrenic, personality, and psychotic disorders.</a:t>
            </a:r>
          </a:p>
        </p:txBody>
      </p:sp>
    </p:spTree>
    <p:extLst>
      <p:ext uri="{BB962C8B-B14F-4D97-AF65-F5344CB8AC3E}">
        <p14:creationId xmlns:p14="http://schemas.microsoft.com/office/powerpoint/2010/main" val="24102872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50680A2-9633-49E9-B9C8-F9CE9D41828A}"/>
              </a:ext>
            </a:extLst>
          </p:cNvPr>
          <p:cNvSpPr>
            <a:spLocks noGrp="1"/>
          </p:cNvSpPr>
          <p:nvPr>
            <p:ph sz="quarter" idx="13"/>
          </p:nvPr>
        </p:nvSpPr>
        <p:spPr/>
        <p:txBody>
          <a:bodyPr>
            <a:normAutofit lnSpcReduction="10000"/>
          </a:bodyPr>
          <a:lstStyle/>
          <a:p>
            <a:r>
              <a:rPr lang="en-US" dirty="0"/>
              <a:t>To treat a client with schizophrenia, personality disorder , psychotic disorder who has a substance abuse disorder  one has to be diagnosed with all the disorders using the DSM-5 (</a:t>
            </a:r>
            <a:r>
              <a:rPr lang="en-US" dirty="0" err="1"/>
              <a:t>Hartney</a:t>
            </a:r>
            <a:r>
              <a:rPr lang="en-US" dirty="0"/>
              <a:t>, 2018)</a:t>
            </a:r>
          </a:p>
          <a:p>
            <a:r>
              <a:rPr lang="en-US" dirty="0"/>
              <a:t>Requirements </a:t>
            </a:r>
          </a:p>
          <a:p>
            <a:r>
              <a:rPr lang="en-US" dirty="0"/>
              <a:t>Physical exam- assist in ruling out other diseases causing symptoms similar to  schizophrenia, psychotic disorder, personality disorder and substance abuse disorder.</a:t>
            </a:r>
          </a:p>
          <a:p>
            <a:r>
              <a:rPr lang="en-US" dirty="0"/>
              <a:t>Test and screenings- To rule out other diseases with similar symptoms tests such as CT scans and MRI</a:t>
            </a:r>
          </a:p>
          <a:p>
            <a:r>
              <a:rPr lang="en-US" dirty="0"/>
              <a:t>Psychiatric evaluation- it is mandatory that a  doctor or mental health professional examines the mental status of the client</a:t>
            </a:r>
          </a:p>
          <a:p>
            <a:r>
              <a:rPr lang="en-US" dirty="0"/>
              <a:t>The doctor or mental health professional checks the moods, hallucinations, substance use, delusions among others.</a:t>
            </a:r>
          </a:p>
          <a:p>
            <a:endParaRPr lang="en-US" dirty="0"/>
          </a:p>
          <a:p>
            <a:endParaRPr lang="en-US" dirty="0"/>
          </a:p>
        </p:txBody>
      </p:sp>
      <p:sp>
        <p:nvSpPr>
          <p:cNvPr id="3" name="Title 2">
            <a:extLst>
              <a:ext uri="{FF2B5EF4-FFF2-40B4-BE49-F238E27FC236}">
                <a16:creationId xmlns:a16="http://schemas.microsoft.com/office/drawing/2014/main" id="{D60C3D25-D246-49DE-B632-4149467AFBB7}"/>
              </a:ext>
            </a:extLst>
          </p:cNvPr>
          <p:cNvSpPr>
            <a:spLocks noGrp="1"/>
          </p:cNvSpPr>
          <p:nvPr>
            <p:ph type="title"/>
          </p:nvPr>
        </p:nvSpPr>
        <p:spPr/>
        <p:txBody>
          <a:bodyPr/>
          <a:lstStyle/>
          <a:p>
            <a:r>
              <a:rPr lang="en-US" dirty="0"/>
              <a:t>treatment intervention </a:t>
            </a:r>
          </a:p>
        </p:txBody>
      </p:sp>
    </p:spTree>
    <p:extLst>
      <p:ext uri="{BB962C8B-B14F-4D97-AF65-F5344CB8AC3E}">
        <p14:creationId xmlns:p14="http://schemas.microsoft.com/office/powerpoint/2010/main" val="16037057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98D6EBA-7206-4E5D-8E3D-645FA1DEA59C}"/>
              </a:ext>
            </a:extLst>
          </p:cNvPr>
          <p:cNvSpPr>
            <a:spLocks noGrp="1"/>
          </p:cNvSpPr>
          <p:nvPr>
            <p:ph sz="quarter" idx="13"/>
          </p:nvPr>
        </p:nvSpPr>
        <p:spPr>
          <a:xfrm>
            <a:off x="457200" y="1371600"/>
            <a:ext cx="8229600" cy="5181600"/>
          </a:xfrm>
        </p:spPr>
        <p:txBody>
          <a:bodyPr>
            <a:normAutofit lnSpcReduction="10000"/>
          </a:bodyPr>
          <a:lstStyle/>
          <a:p>
            <a:r>
              <a:rPr lang="en-US" dirty="0"/>
              <a:t>The treatment intervention for a individual with schizophrenic, personality, and psychotic disorders along with a co-occurring substance should be a combination of </a:t>
            </a:r>
          </a:p>
          <a:p>
            <a:r>
              <a:rPr lang="en-US" dirty="0"/>
              <a:t>Medication</a:t>
            </a:r>
          </a:p>
          <a:p>
            <a:r>
              <a:rPr lang="en-US" dirty="0"/>
              <a:t>    Psychological counseling</a:t>
            </a:r>
          </a:p>
          <a:p>
            <a:r>
              <a:rPr lang="en-US" dirty="0"/>
              <a:t>    Self-help resources</a:t>
            </a:r>
          </a:p>
          <a:p>
            <a:r>
              <a:rPr lang="en-US" dirty="0"/>
              <a:t>Schizophrenia treatment intervention  include medication such as risperidone (</a:t>
            </a:r>
            <a:r>
              <a:rPr lang="en-US" dirty="0" err="1"/>
              <a:t>risperdal</a:t>
            </a:r>
            <a:r>
              <a:rPr lang="en-US" dirty="0"/>
              <a:t>), olanzapine (Zyprexa) and clozapine (</a:t>
            </a:r>
            <a:r>
              <a:rPr lang="en-US" dirty="0" err="1"/>
              <a:t>clozaril</a:t>
            </a:r>
            <a:r>
              <a:rPr lang="en-US" dirty="0"/>
              <a:t>) among others ("Schizophrenia - Diagnosis and treatment - Mayo Clinic", 2019) .</a:t>
            </a:r>
          </a:p>
          <a:p>
            <a:r>
              <a:rPr lang="en-US" dirty="0"/>
              <a:t>The patient will also require psychological counselling </a:t>
            </a:r>
          </a:p>
          <a:p>
            <a:r>
              <a:rPr lang="en-US" dirty="0"/>
              <a:t>Treatment intervention for personality disorder will include a combination of </a:t>
            </a:r>
          </a:p>
          <a:p>
            <a:r>
              <a:rPr lang="en-US" dirty="0"/>
              <a:t>Antidepressants</a:t>
            </a:r>
          </a:p>
          <a:p>
            <a:r>
              <a:rPr lang="en-US" dirty="0"/>
              <a:t>Mood stabilizers</a:t>
            </a:r>
          </a:p>
          <a:p>
            <a:r>
              <a:rPr lang="en-US" dirty="0"/>
              <a:t>Antipsychotic medications</a:t>
            </a:r>
          </a:p>
          <a:p>
            <a:r>
              <a:rPr lang="en-US" dirty="0"/>
              <a:t>Anti-anxiety medications</a:t>
            </a:r>
          </a:p>
          <a:p>
            <a:endParaRPr lang="en-US" dirty="0"/>
          </a:p>
          <a:p>
            <a:endParaRPr lang="en-US" dirty="0"/>
          </a:p>
          <a:p>
            <a:endParaRPr lang="en-US" dirty="0"/>
          </a:p>
        </p:txBody>
      </p:sp>
      <p:sp>
        <p:nvSpPr>
          <p:cNvPr id="3" name="Title 2">
            <a:extLst>
              <a:ext uri="{FF2B5EF4-FFF2-40B4-BE49-F238E27FC236}">
                <a16:creationId xmlns:a16="http://schemas.microsoft.com/office/drawing/2014/main" id="{B2618DD4-4F64-48C0-BAAF-145FD8ABF89B}"/>
              </a:ext>
            </a:extLst>
          </p:cNvPr>
          <p:cNvSpPr>
            <a:spLocks noGrp="1"/>
          </p:cNvSpPr>
          <p:nvPr>
            <p:ph type="title"/>
          </p:nvPr>
        </p:nvSpPr>
        <p:spPr>
          <a:xfrm>
            <a:off x="2514600" y="609600"/>
            <a:ext cx="4114800" cy="701040"/>
          </a:xfrm>
        </p:spPr>
        <p:txBody>
          <a:bodyPr/>
          <a:lstStyle/>
          <a:p>
            <a:r>
              <a:rPr lang="en-US" dirty="0"/>
              <a:t>Treatment</a:t>
            </a:r>
            <a:br>
              <a:rPr lang="en-US" dirty="0"/>
            </a:br>
            <a:endParaRPr lang="en-US" dirty="0"/>
          </a:p>
        </p:txBody>
      </p:sp>
    </p:spTree>
    <p:extLst>
      <p:ext uri="{BB962C8B-B14F-4D97-AF65-F5344CB8AC3E}">
        <p14:creationId xmlns:p14="http://schemas.microsoft.com/office/powerpoint/2010/main" val="11346692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EA40EA8-2008-4542-BA14-858425C8E70D}"/>
              </a:ext>
            </a:extLst>
          </p:cNvPr>
          <p:cNvSpPr>
            <a:spLocks noGrp="1"/>
          </p:cNvSpPr>
          <p:nvPr>
            <p:ph sz="quarter" idx="13"/>
          </p:nvPr>
        </p:nvSpPr>
        <p:spPr>
          <a:xfrm>
            <a:off x="457200" y="2020824"/>
            <a:ext cx="8229600" cy="4684776"/>
          </a:xfrm>
        </p:spPr>
        <p:txBody>
          <a:bodyPr>
            <a:normAutofit fontScale="92500" lnSpcReduction="20000"/>
          </a:bodyPr>
          <a:lstStyle/>
          <a:p>
            <a:r>
              <a:rPr lang="en-US" dirty="0"/>
              <a:t>Drug addiction (substance use disorder) - Diagnosis and treatment - Mayo Clinic. (2019). Retrieved from </a:t>
            </a:r>
            <a:r>
              <a:rPr lang="en-US" dirty="0">
                <a:hlinkClick r:id="rId2"/>
              </a:rPr>
              <a:t>https://www.mayoclinic.org/diseases-conditions/drug-addiction/diagnosis-treatment/drc-20365113</a:t>
            </a:r>
            <a:endParaRPr lang="en-US" dirty="0"/>
          </a:p>
          <a:p>
            <a:r>
              <a:rPr lang="en-US" dirty="0" err="1"/>
              <a:t>Hartney</a:t>
            </a:r>
            <a:r>
              <a:rPr lang="en-US" dirty="0"/>
              <a:t>, E. (2018). What Are Some Criteria for Substance Use Disorders?. Retrieved from </a:t>
            </a:r>
            <a:r>
              <a:rPr lang="en-US" dirty="0">
                <a:hlinkClick r:id="rId3"/>
              </a:rPr>
              <a:t>https://www.verywellmind.com/dsm-5-criteria-for-substance-use-disorders-21926</a:t>
            </a:r>
            <a:endParaRPr lang="en-US" dirty="0"/>
          </a:p>
          <a:p>
            <a:r>
              <a:rPr lang="en-US" dirty="0"/>
              <a:t>Nordqvist, C. (2017). Schizophrenia: Symptoms, causes, and treatments. Retrieved from https://www.medicalnewstoday.com/articles/36942.php</a:t>
            </a:r>
          </a:p>
          <a:p>
            <a:r>
              <a:rPr lang="en-US" dirty="0"/>
              <a:t>Personality disorders - Diagnosis </a:t>
            </a:r>
            <a:r>
              <a:rPr lang="en-US" dirty="0" err="1"/>
              <a:t>aNordqvist</a:t>
            </a:r>
            <a:r>
              <a:rPr lang="en-US" dirty="0"/>
              <a:t>, C. (2017). Schizophrenia: Symptoms, causes, and treatments. Retrieved from https://www.medicalnewstoday.com/articles/36942.php</a:t>
            </a:r>
          </a:p>
          <a:p>
            <a:r>
              <a:rPr lang="en-US" dirty="0" err="1"/>
              <a:t>nd</a:t>
            </a:r>
            <a:r>
              <a:rPr lang="en-US" dirty="0"/>
              <a:t> treatment - Mayo Clinic. (2019). Retrieved from </a:t>
            </a:r>
            <a:r>
              <a:rPr lang="en-US" dirty="0">
                <a:hlinkClick r:id="rId4"/>
              </a:rPr>
              <a:t>https://www.mayoclinic.org/diseases-conditions/personality-disorders/diagnosis-treatment/drc-20354468</a:t>
            </a:r>
            <a:endParaRPr lang="en-US" dirty="0"/>
          </a:p>
          <a:p>
            <a:r>
              <a:rPr lang="en-US" dirty="0"/>
              <a:t>Schizophrenia - Diagnosis and treatment - Mayo Clinic. (2019). Retrieved from https://www.mayoclinic.org/diseases-conditions/schizophrenia/diagnosis-treatment/drc-20354449</a:t>
            </a:r>
          </a:p>
          <a:p>
            <a:endParaRPr lang="en-US" dirty="0"/>
          </a:p>
        </p:txBody>
      </p:sp>
      <p:sp>
        <p:nvSpPr>
          <p:cNvPr id="3" name="Title 2">
            <a:extLst>
              <a:ext uri="{FF2B5EF4-FFF2-40B4-BE49-F238E27FC236}">
                <a16:creationId xmlns:a16="http://schemas.microsoft.com/office/drawing/2014/main" id="{C2F16784-50EC-4135-A25E-5B9E6779452A}"/>
              </a:ext>
            </a:extLst>
          </p:cNvPr>
          <p:cNvSpPr>
            <a:spLocks noGrp="1"/>
          </p:cNvSpPr>
          <p:nvPr>
            <p:ph type="title"/>
          </p:nvPr>
        </p:nvSpPr>
        <p:spPr/>
        <p:txBody>
          <a:bodyPr/>
          <a:lstStyle/>
          <a:p>
            <a:r>
              <a:rPr lang="en-US" dirty="0"/>
              <a:t>references</a:t>
            </a:r>
          </a:p>
        </p:txBody>
      </p:sp>
    </p:spTree>
    <p:extLst>
      <p:ext uri="{BB962C8B-B14F-4D97-AF65-F5344CB8AC3E}">
        <p14:creationId xmlns:p14="http://schemas.microsoft.com/office/powerpoint/2010/main" val="26069012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lackTie">
  <a:themeElements>
    <a:clrScheme name="BlackTie">
      <a:dk1>
        <a:srgbClr val="000000"/>
      </a:dk1>
      <a:lt1>
        <a:srgbClr val="FFFFFF"/>
      </a:lt1>
      <a:dk2>
        <a:srgbClr val="46464A"/>
      </a:dk2>
      <a:lt2>
        <a:srgbClr val="E3DCCF"/>
      </a:lt2>
      <a:accent1>
        <a:srgbClr val="6F6F74"/>
      </a:accent1>
      <a:accent2>
        <a:srgbClr val="A7B789"/>
      </a:accent2>
      <a:accent3>
        <a:srgbClr val="BEAE98"/>
      </a:accent3>
      <a:accent4>
        <a:srgbClr val="92A9B9"/>
      </a:accent4>
      <a:accent5>
        <a:srgbClr val="9C8265"/>
      </a:accent5>
      <a:accent6>
        <a:srgbClr val="8D6974"/>
      </a:accent6>
      <a:hlink>
        <a:srgbClr val="67AABF"/>
      </a:hlink>
      <a:folHlink>
        <a:srgbClr val="B1B5AB"/>
      </a:folHlink>
    </a:clrScheme>
    <a:fontScheme name="BlackTie">
      <a:maj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BlackTie">
      <a:fillStyleLst>
        <a:solidFill>
          <a:schemeClr val="phClr"/>
        </a:solidFill>
        <a:gradFill rotWithShape="1">
          <a:gsLst>
            <a:gs pos="0">
              <a:schemeClr val="phClr">
                <a:tint val="45000"/>
                <a:satMod val="220000"/>
              </a:schemeClr>
            </a:gs>
            <a:gs pos="30000">
              <a:schemeClr val="phClr">
                <a:tint val="61000"/>
                <a:satMod val="220000"/>
              </a:schemeClr>
            </a:gs>
            <a:gs pos="45000">
              <a:schemeClr val="phClr">
                <a:tint val="66000"/>
                <a:satMod val="240000"/>
              </a:schemeClr>
            </a:gs>
            <a:gs pos="55000">
              <a:schemeClr val="phClr">
                <a:tint val="66000"/>
                <a:satMod val="220000"/>
              </a:schemeClr>
            </a:gs>
            <a:gs pos="73000">
              <a:schemeClr val="phClr">
                <a:tint val="61000"/>
                <a:satMod val="220000"/>
              </a:schemeClr>
            </a:gs>
            <a:gs pos="100000">
              <a:schemeClr val="phClr">
                <a:tint val="45000"/>
                <a:satMod val="220000"/>
              </a:schemeClr>
            </a:gs>
          </a:gsLst>
          <a:lin ang="950000" scaled="1"/>
        </a:gradFill>
        <a:gradFill rotWithShape="1">
          <a:gsLst>
            <a:gs pos="0">
              <a:schemeClr val="phClr">
                <a:shade val="63000"/>
                <a:satMod val="110000"/>
              </a:schemeClr>
            </a:gs>
            <a:gs pos="30000">
              <a:schemeClr val="phClr">
                <a:shade val="90000"/>
                <a:satMod val="120000"/>
              </a:schemeClr>
            </a:gs>
            <a:gs pos="45000">
              <a:schemeClr val="phClr">
                <a:shade val="100000"/>
                <a:satMod val="128000"/>
              </a:schemeClr>
            </a:gs>
            <a:gs pos="55000">
              <a:schemeClr val="phClr">
                <a:shade val="100000"/>
                <a:satMod val="128000"/>
              </a:schemeClr>
            </a:gs>
            <a:gs pos="73000">
              <a:schemeClr val="phClr">
                <a:shade val="90000"/>
                <a:satMod val="120000"/>
              </a:schemeClr>
            </a:gs>
            <a:gs pos="100000">
              <a:schemeClr val="phClr">
                <a:shade val="63000"/>
                <a:satMod val="110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1909" dir="5400000" rotWithShape="0">
              <a:srgbClr val="000000">
                <a:alpha val="40000"/>
              </a:srgbClr>
            </a:outerShdw>
          </a:effectLst>
        </a:effectStyle>
        <a:effectStyle>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a:effectStyle>
      </a:effectStyleLst>
      <a:bgFillStyleLst>
        <a:solidFill>
          <a:schemeClr val="phClr"/>
        </a:solidFill>
        <a:blipFill rotWithShape="1">
          <a:blip xmlns:r="http://schemas.openxmlformats.org/officeDocument/2006/relationships" r:embed="rId1">
            <a:duotone>
              <a:schemeClr val="phClr">
                <a:tint val="95000"/>
              </a:schemeClr>
              <a:schemeClr val="phClr">
                <a:shade val="20000"/>
              </a:schemeClr>
            </a:duotone>
          </a:blip>
          <a:stretch/>
        </a:blipFill>
        <a:gradFill rotWithShape="1">
          <a:gsLst>
            <a:gs pos="0">
              <a:schemeClr val="phClr">
                <a:tint val="40000"/>
                <a:satMod val="350000"/>
              </a:schemeClr>
            </a:gs>
            <a:gs pos="40000">
              <a:schemeClr val="phClr">
                <a:tint val="45000"/>
                <a:shade val="99000"/>
                <a:satMod val="350000"/>
              </a:schemeClr>
            </a:gs>
            <a:gs pos="100000">
              <a:schemeClr val="phClr">
                <a:shade val="30000"/>
                <a:satMod val="255000"/>
              </a:schemeClr>
            </a:gs>
          </a:gsLst>
          <a:path path="circle">
            <a:fillToRect l="50000" t="-80000" r="50000" b="18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2266</TotalTime>
  <Words>1811</Words>
  <Application>Microsoft Office PowerPoint</Application>
  <PresentationFormat>On-screen Show (4:3)</PresentationFormat>
  <Paragraphs>146</Paragraphs>
  <Slides>12</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Garamond</vt:lpstr>
      <vt:lpstr>BlackTie</vt:lpstr>
      <vt:lpstr>PowerPoint Presentation</vt:lpstr>
      <vt:lpstr>Schizophrenia, personality, and other psychotic disorders</vt:lpstr>
      <vt:lpstr>Paranoid Schizophrenia </vt:lpstr>
      <vt:lpstr>Paranoid personality disorder</vt:lpstr>
      <vt:lpstr>Paraphrenia</vt:lpstr>
      <vt:lpstr>Comparison between, Schizophrenia, personality disorders and psychotic disorders</vt:lpstr>
      <vt:lpstr>Diagnostic criteria </vt:lpstr>
      <vt:lpstr>relationship between substance use disorders and schizophrenic, personality, and psychotic disorders.</vt:lpstr>
      <vt:lpstr>relationship between substance use disorders and schizophrenic, personality, and psychotic disorders.</vt:lpstr>
      <vt:lpstr>treatment intervention </vt:lpstr>
      <vt:lpstr>Treatment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63</cp:revision>
  <dcterms:created xsi:type="dcterms:W3CDTF">2019-02-22T18:39:29Z</dcterms:created>
  <dcterms:modified xsi:type="dcterms:W3CDTF">2019-02-25T02:44:44Z</dcterms:modified>
</cp:coreProperties>
</file>